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76" r:id="rId4"/>
    <p:sldId id="275" r:id="rId5"/>
    <p:sldId id="259" r:id="rId6"/>
    <p:sldId id="260" r:id="rId7"/>
    <p:sldId id="261" r:id="rId8"/>
    <p:sldId id="258" r:id="rId9"/>
    <p:sldId id="264" r:id="rId10"/>
    <p:sldId id="274" r:id="rId11"/>
    <p:sldId id="266" r:id="rId12"/>
    <p:sldId id="277" r:id="rId13"/>
    <p:sldId id="263" r:id="rId14"/>
    <p:sldId id="262" r:id="rId15"/>
    <p:sldId id="267" r:id="rId16"/>
    <p:sldId id="268" r:id="rId17"/>
    <p:sldId id="269" r:id="rId18"/>
    <p:sldId id="270" r:id="rId19"/>
    <p:sldId id="271" r:id="rId20"/>
    <p:sldId id="272" r:id="rId21"/>
    <p:sldId id="273"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724" autoAdjust="0"/>
    <p:restoredTop sz="86322" autoAdjust="0"/>
  </p:normalViewPr>
  <p:slideViewPr>
    <p:cSldViewPr snapToGrid="0">
      <p:cViewPr varScale="1">
        <p:scale>
          <a:sx n="83" d="100"/>
          <a:sy n="83" d="100"/>
        </p:scale>
        <p:origin x="126" y="420"/>
      </p:cViewPr>
      <p:guideLst/>
    </p:cSldViewPr>
  </p:slideViewPr>
  <p:outlineViewPr>
    <p:cViewPr>
      <p:scale>
        <a:sx n="33" d="100"/>
        <a:sy n="33" d="100"/>
      </p:scale>
      <p:origin x="0" y="-27504"/>
    </p:cViewPr>
  </p:outlineViewPr>
  <p:notesTextViewPr>
    <p:cViewPr>
      <p:scale>
        <a:sx n="1" d="1"/>
        <a:sy n="1" d="1"/>
      </p:scale>
      <p:origin x="0" y="0"/>
    </p:cViewPr>
  </p:notesTextViewPr>
  <p:notesViewPr>
    <p:cSldViewPr snapToGrid="0">
      <p:cViewPr varScale="1">
        <p:scale>
          <a:sx n="86" d="100"/>
          <a:sy n="86" d="100"/>
        </p:scale>
        <p:origin x="244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08127FB-CB18-481A-83C6-0F73C965FA18}" type="datetimeFigureOut">
              <a:rPr lang="en-US" smtClean="0"/>
              <a:t>5/5/2020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002A870-BDD6-43DB-832E-764DC5AC0EC9}" type="slidenum">
              <a:rPr lang="en-US" smtClean="0"/>
              <a:t>‹#›</a:t>
            </a:fld>
            <a:endParaRPr lang="en-US"/>
          </a:p>
        </p:txBody>
      </p:sp>
    </p:spTree>
    <p:extLst>
      <p:ext uri="{BB962C8B-B14F-4D97-AF65-F5344CB8AC3E}">
        <p14:creationId xmlns:p14="http://schemas.microsoft.com/office/powerpoint/2010/main" val="135591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a:t>
            </a:fld>
            <a:endParaRPr lang="en-US"/>
          </a:p>
        </p:txBody>
      </p:sp>
    </p:spTree>
    <p:extLst>
      <p:ext uri="{BB962C8B-B14F-4D97-AF65-F5344CB8AC3E}">
        <p14:creationId xmlns:p14="http://schemas.microsoft.com/office/powerpoint/2010/main" val="291099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10</a:t>
            </a:fld>
            <a:endParaRPr lang="en-US"/>
          </a:p>
        </p:txBody>
      </p:sp>
    </p:spTree>
    <p:extLst>
      <p:ext uri="{BB962C8B-B14F-4D97-AF65-F5344CB8AC3E}">
        <p14:creationId xmlns:p14="http://schemas.microsoft.com/office/powerpoint/2010/main" val="1565559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11</a:t>
            </a:fld>
            <a:endParaRPr lang="en-US"/>
          </a:p>
        </p:txBody>
      </p:sp>
    </p:spTree>
    <p:extLst>
      <p:ext uri="{BB962C8B-B14F-4D97-AF65-F5344CB8AC3E}">
        <p14:creationId xmlns:p14="http://schemas.microsoft.com/office/powerpoint/2010/main" val="3153023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12</a:t>
            </a:fld>
            <a:endParaRPr lang="en-US"/>
          </a:p>
        </p:txBody>
      </p:sp>
    </p:spTree>
    <p:extLst>
      <p:ext uri="{BB962C8B-B14F-4D97-AF65-F5344CB8AC3E}">
        <p14:creationId xmlns:p14="http://schemas.microsoft.com/office/powerpoint/2010/main" val="360554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establishment of Mission San Jose was part of the Spanish imperial plan to settle Alta California – modern day California.  Although the Spanish conquest of Mexico had begun in 1519, they had little interest in settling their northern territory until 1769 when Fr Serra and Captain Gaspar de Portola established the first Spanish mission in present day California at San Diego (#1). </a:t>
            </a:r>
          </a:p>
          <a:p>
            <a:endParaRPr lang="en-US" sz="1300" dirty="0"/>
          </a:p>
          <a:p>
            <a:r>
              <a:rPr lang="en-US" sz="1300" dirty="0"/>
              <a:t>In 1833, the Mexican government, which had declared itself independent of Spain in 1821, secularized the missions and in 1836, Mission San Jose was closed.  This required a whole new Church structure and in 1840, the diocese of Ambas (both) Alta and Baja California was formed.  Fr Moreno, a Spanish-Mexican was named the first bishop with his See being in Santa Barbara (#10).  In 1846 war broke out between Mexico and the United States which ended in Mexico ceding Alta California to the United States in 1848.  (as a point of reference, gold was discovered in 1849). </a:t>
            </a:r>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13</a:t>
            </a:fld>
            <a:endParaRPr lang="en-US"/>
          </a:p>
        </p:txBody>
      </p:sp>
    </p:spTree>
    <p:extLst>
      <p:ext uri="{BB962C8B-B14F-4D97-AF65-F5344CB8AC3E}">
        <p14:creationId xmlns:p14="http://schemas.microsoft.com/office/powerpoint/2010/main" val="335289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Since the Diocese was now split between two countries, the Vatican established the Diocese of Monterey (#2)  for the United States in 1850 with Bishop </a:t>
            </a:r>
            <a:r>
              <a:rPr lang="en-US" sz="1300" dirty="0" err="1"/>
              <a:t>Alemany</a:t>
            </a:r>
            <a:r>
              <a:rPr lang="en-US" sz="1300" dirty="0"/>
              <a:t> as its head.  In 1853, the Diocese of San Francisco (#6) was established with Monterey set as a suffrage diocese.  </a:t>
            </a:r>
            <a:r>
              <a:rPr lang="en-US" sz="1300" dirty="0" err="1"/>
              <a:t>Alemany</a:t>
            </a:r>
            <a:r>
              <a:rPr lang="en-US" sz="1300" dirty="0"/>
              <a:t> was transferred to San Francisco. </a:t>
            </a:r>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14</a:t>
            </a:fld>
            <a:endParaRPr lang="en-US"/>
          </a:p>
        </p:txBody>
      </p:sp>
    </p:spTree>
    <p:extLst>
      <p:ext uri="{BB962C8B-B14F-4D97-AF65-F5344CB8AC3E}">
        <p14:creationId xmlns:p14="http://schemas.microsoft.com/office/powerpoint/2010/main" val="438302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Need for clergy</a:t>
            </a:r>
          </a:p>
          <a:p>
            <a:r>
              <a:rPr lang="en-US" sz="1300" dirty="0"/>
              <a:t>	Basic seminary operated out of Mission Dolores from 1853 to 1865</a:t>
            </a:r>
          </a:p>
          <a:p>
            <a:r>
              <a:rPr lang="en-US" sz="1300" dirty="0"/>
              <a:t>	Next seminary operated out of  a large 3 story building constructed on MSJ from 1883 to 1885.</a:t>
            </a:r>
          </a:p>
          <a:p>
            <a:r>
              <a:rPr lang="en-US" sz="1300" dirty="0"/>
              <a:t>	Finally St Patricks’ was established in Menlo Park in 1898</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15</a:t>
            </a:fld>
            <a:endParaRPr lang="en-US"/>
          </a:p>
        </p:txBody>
      </p:sp>
    </p:spTree>
    <p:extLst>
      <p:ext uri="{BB962C8B-B14F-4D97-AF65-F5344CB8AC3E}">
        <p14:creationId xmlns:p14="http://schemas.microsoft.com/office/powerpoint/2010/main" val="401068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Bishop </a:t>
            </a:r>
            <a:r>
              <a:rPr lang="en-US" dirty="0" err="1"/>
              <a:t>Alemany</a:t>
            </a:r>
            <a:r>
              <a:rPr lang="en-US" dirty="0"/>
              <a:t> was accompanied to his see by Dominican Fr Francisco </a:t>
            </a:r>
            <a:r>
              <a:rPr lang="en-US" dirty="0" err="1"/>
              <a:t>Vilarrasa</a:t>
            </a:r>
            <a:r>
              <a:rPr lang="en-US" dirty="0"/>
              <a:t> and Sr Mary </a:t>
            </a:r>
            <a:r>
              <a:rPr lang="en-US" dirty="0" err="1"/>
              <a:t>Goemaere</a:t>
            </a:r>
            <a:r>
              <a:rPr lang="en-US" dirty="0"/>
              <a:t> who established their orders in the Diocese of Monterey.  When San Francisco was established, the moved to </a:t>
            </a:r>
            <a:r>
              <a:rPr lang="en-US" dirty="0" err="1"/>
              <a:t>Benecia</a:t>
            </a:r>
            <a:r>
              <a:rPr lang="en-US" dirty="0"/>
              <a:t> from where the </a:t>
            </a:r>
            <a:r>
              <a:rPr lang="en-US" dirty="0" err="1"/>
              <a:t>Frs</a:t>
            </a:r>
            <a:r>
              <a:rPr lang="en-US" dirty="0"/>
              <a:t> founded St Catherine of Siena Parish in Martinez.  Both orders served in various assignments in the Diocese.  The </a:t>
            </a:r>
            <a:r>
              <a:rPr lang="en-US" dirty="0" err="1"/>
              <a:t>Frs</a:t>
            </a:r>
            <a:r>
              <a:rPr lang="en-US" dirty="0"/>
              <a:t> established their Priory and</a:t>
            </a:r>
            <a:r>
              <a:rPr lang="en-US" baseline="0" dirty="0"/>
              <a:t> novitiate</a:t>
            </a:r>
            <a:r>
              <a:rPr lang="en-US" dirty="0"/>
              <a:t> at St Albert’s in Oakland.</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16</a:t>
            </a:fld>
            <a:endParaRPr lang="en-US"/>
          </a:p>
        </p:txBody>
      </p:sp>
    </p:spTree>
    <p:extLst>
      <p:ext uri="{BB962C8B-B14F-4D97-AF65-F5344CB8AC3E}">
        <p14:creationId xmlns:p14="http://schemas.microsoft.com/office/powerpoint/2010/main" val="348414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sisters were invited to Oakland from Canada in 1868 by Fr Michael King, pastor of St Mary’s of the Immaculate Conception, which was the only parish at the time in Oakland.  The sisters, in addition to other apostolates, established Holy Names High School and Holy Names College, now University.</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17</a:t>
            </a:fld>
            <a:endParaRPr lang="en-US"/>
          </a:p>
        </p:txBody>
      </p:sp>
    </p:spTree>
    <p:extLst>
      <p:ext uri="{BB962C8B-B14F-4D97-AF65-F5344CB8AC3E}">
        <p14:creationId xmlns:p14="http://schemas.microsoft.com/office/powerpoint/2010/main" val="2731566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brothers also came to San Francisco in 1868 at the invitation of Bishop </a:t>
            </a:r>
            <a:r>
              <a:rPr lang="en-US" dirty="0" err="1"/>
              <a:t>Alemany</a:t>
            </a:r>
            <a:r>
              <a:rPr lang="en-US" dirty="0"/>
              <a:t>, and they established themselves in Oakland in 1870 with a novitiate and a school.  They served in numerous ministries and in 1927 established St </a:t>
            </a:r>
            <a:r>
              <a:rPr lang="en-US" dirty="0" err="1"/>
              <a:t>Marys</a:t>
            </a:r>
            <a:r>
              <a:rPr lang="en-US" dirty="0"/>
              <a:t> College, now University, in Moraga.</a:t>
            </a:r>
          </a:p>
          <a:p>
            <a:endParaRPr lang="en-US" dirty="0"/>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18</a:t>
            </a:fld>
            <a:endParaRPr lang="en-US"/>
          </a:p>
        </p:txBody>
      </p:sp>
    </p:spTree>
    <p:extLst>
      <p:ext uri="{BB962C8B-B14F-4D97-AF65-F5344CB8AC3E}">
        <p14:creationId xmlns:p14="http://schemas.microsoft.com/office/powerpoint/2010/main" val="933491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Sisters came to San Francisco from Ireland in 1854, and established Our Lady of Lourdes Academy in St Anthony’s parish in Oakland in 1877.  They are known for their work with the elderly and established Serra Senior Center in 1961 in Oakland, which was renamed Mercy Retirement and Care Center in 1984.</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19</a:t>
            </a:fld>
            <a:endParaRPr lang="en-US"/>
          </a:p>
        </p:txBody>
      </p:sp>
    </p:spTree>
    <p:extLst>
      <p:ext uri="{BB962C8B-B14F-4D97-AF65-F5344CB8AC3E}">
        <p14:creationId xmlns:p14="http://schemas.microsoft.com/office/powerpoint/2010/main" val="38406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a:t>
            </a:fld>
            <a:endParaRPr lang="en-US"/>
          </a:p>
        </p:txBody>
      </p:sp>
    </p:spTree>
    <p:extLst>
      <p:ext uri="{BB962C8B-B14F-4D97-AF65-F5344CB8AC3E}">
        <p14:creationId xmlns:p14="http://schemas.microsoft.com/office/powerpoint/2010/main" val="149106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The Sisters also came from Ireland to San Francisco in 1854 and </a:t>
            </a:r>
            <a:r>
              <a:rPr lang="en-US" sz="1300" dirty="0" err="1"/>
              <a:t>and</a:t>
            </a:r>
            <a:r>
              <a:rPr lang="en-US" sz="1300" dirty="0"/>
              <a:t> established a convent in Oakland in 1877.  They were served by priests from Sacred Heart parish and later St Joseph’s.  Their Presentation High School was closed in 1988.</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20</a:t>
            </a:fld>
            <a:endParaRPr lang="en-US"/>
          </a:p>
        </p:txBody>
      </p:sp>
    </p:spTree>
    <p:extLst>
      <p:ext uri="{BB962C8B-B14F-4D97-AF65-F5344CB8AC3E}">
        <p14:creationId xmlns:p14="http://schemas.microsoft.com/office/powerpoint/2010/main" val="682373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Sister came to San Jose in 1851 and began serving at St Joseph’s in Alameda in 1873.</a:t>
            </a:r>
          </a:p>
        </p:txBody>
      </p:sp>
      <p:sp>
        <p:nvSpPr>
          <p:cNvPr id="4" name="Slide Number Placeholder 3"/>
          <p:cNvSpPr>
            <a:spLocks noGrp="1"/>
          </p:cNvSpPr>
          <p:nvPr>
            <p:ph type="sldNum" sz="quarter" idx="5"/>
          </p:nvPr>
        </p:nvSpPr>
        <p:spPr/>
        <p:txBody>
          <a:bodyPr/>
          <a:lstStyle/>
          <a:p>
            <a:fld id="{0002A870-BDD6-43DB-832E-764DC5AC0EC9}" type="slidenum">
              <a:rPr lang="en-US" smtClean="0"/>
              <a:t>21</a:t>
            </a:fld>
            <a:endParaRPr lang="en-US"/>
          </a:p>
        </p:txBody>
      </p:sp>
    </p:spTree>
    <p:extLst>
      <p:ext uri="{BB962C8B-B14F-4D97-AF65-F5344CB8AC3E}">
        <p14:creationId xmlns:p14="http://schemas.microsoft.com/office/powerpoint/2010/main" val="2161874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The Sisters were invited to Oakland in 1883 by Fr John McNally of St Patrick’s parish in West Oakland.  They served in various ministries including establishing Carondelet High School in Concord in 1965.</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22</a:t>
            </a:fld>
            <a:endParaRPr lang="en-US"/>
          </a:p>
        </p:txBody>
      </p:sp>
    </p:spTree>
    <p:extLst>
      <p:ext uri="{BB962C8B-B14F-4D97-AF65-F5344CB8AC3E}">
        <p14:creationId xmlns:p14="http://schemas.microsoft.com/office/powerpoint/2010/main" val="374195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In 1876 Dominican sisters led by Mother Pia Backes arrived in San Francisco from Brooklyn, NY.  She established the Congregation of the Queen of the Holy Rosary.  They worked with German migrants.  In 1891, they purchased Archbishop Riordan’s vacant seminary in Mission San Jose which they paid for by selling grapes and olives from the property.  They established a school called the </a:t>
            </a:r>
            <a:r>
              <a:rPr lang="en-US" sz="1300" dirty="0" err="1"/>
              <a:t>Josephinum</a:t>
            </a:r>
            <a:r>
              <a:rPr lang="en-US" sz="1300" dirty="0"/>
              <a:t>, which due to poor enrollment was transformed into an orphanage and home for the disabled and moved down Washington Blvd to what is now a residential neighborhood off Adeline Common.  The sisters have had an enduring presence at St Elizabeth’s school in Oakland.</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23</a:t>
            </a:fld>
            <a:endParaRPr lang="en-US"/>
          </a:p>
        </p:txBody>
      </p:sp>
    </p:spTree>
    <p:extLst>
      <p:ext uri="{BB962C8B-B14F-4D97-AF65-F5344CB8AC3E}">
        <p14:creationId xmlns:p14="http://schemas.microsoft.com/office/powerpoint/2010/main" val="2459299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24</a:t>
            </a:fld>
            <a:endParaRPr lang="en-US"/>
          </a:p>
        </p:txBody>
      </p:sp>
    </p:spTree>
    <p:extLst>
      <p:ext uri="{BB962C8B-B14F-4D97-AF65-F5344CB8AC3E}">
        <p14:creationId xmlns:p14="http://schemas.microsoft.com/office/powerpoint/2010/main" val="3264985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25</a:t>
            </a:fld>
            <a:endParaRPr lang="en-US"/>
          </a:p>
        </p:txBody>
      </p:sp>
    </p:spTree>
    <p:extLst>
      <p:ext uri="{BB962C8B-B14F-4D97-AF65-F5344CB8AC3E}">
        <p14:creationId xmlns:p14="http://schemas.microsoft.com/office/powerpoint/2010/main" val="2409293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26</a:t>
            </a:fld>
            <a:endParaRPr lang="en-US"/>
          </a:p>
        </p:txBody>
      </p:sp>
    </p:spTree>
    <p:extLst>
      <p:ext uri="{BB962C8B-B14F-4D97-AF65-F5344CB8AC3E}">
        <p14:creationId xmlns:p14="http://schemas.microsoft.com/office/powerpoint/2010/main" val="347942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27</a:t>
            </a:fld>
            <a:endParaRPr lang="en-US"/>
          </a:p>
        </p:txBody>
      </p:sp>
    </p:spTree>
    <p:extLst>
      <p:ext uri="{BB962C8B-B14F-4D97-AF65-F5344CB8AC3E}">
        <p14:creationId xmlns:p14="http://schemas.microsoft.com/office/powerpoint/2010/main" val="3048971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1901 to 1903 Archbishop Riordan invited the nursing Sisters of Providence to come from Montreal to establish a Catholic hospital.  Over the years they opened two more hospitals which were merged with Merritt Hospital in 1991 to form Summit Hospital.</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28</a:t>
            </a:fld>
            <a:endParaRPr lang="en-US"/>
          </a:p>
        </p:txBody>
      </p:sp>
    </p:spTree>
    <p:extLst>
      <p:ext uri="{BB962C8B-B14F-4D97-AF65-F5344CB8AC3E}">
        <p14:creationId xmlns:p14="http://schemas.microsoft.com/office/powerpoint/2010/main" val="1675693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1899, a Newman Club was formed at the University of California at Berkeley under the tutelage of nearby St Joseph the Worker Parish.  In 1906, Archbishop Riordan requested the Paulist Fathers to come and minister at the Newman Center.  In 1965 Bishop Begin broke ground for a new Newman/Holy Spirit parish which was completed in 1967.</a:t>
            </a:r>
          </a:p>
        </p:txBody>
      </p:sp>
      <p:sp>
        <p:nvSpPr>
          <p:cNvPr id="4" name="Slide Number Placeholder 3"/>
          <p:cNvSpPr>
            <a:spLocks noGrp="1"/>
          </p:cNvSpPr>
          <p:nvPr>
            <p:ph type="sldNum" sz="quarter" idx="5"/>
          </p:nvPr>
        </p:nvSpPr>
        <p:spPr/>
        <p:txBody>
          <a:bodyPr/>
          <a:lstStyle/>
          <a:p>
            <a:fld id="{0002A870-BDD6-43DB-832E-764DC5AC0EC9}" type="slidenum">
              <a:rPr lang="en-US" smtClean="0"/>
              <a:t>29</a:t>
            </a:fld>
            <a:endParaRPr lang="en-US"/>
          </a:p>
        </p:txBody>
      </p:sp>
    </p:spTree>
    <p:extLst>
      <p:ext uri="{BB962C8B-B14F-4D97-AF65-F5344CB8AC3E}">
        <p14:creationId xmlns:p14="http://schemas.microsoft.com/office/powerpoint/2010/main" val="312411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a:t>
            </a:fld>
            <a:endParaRPr lang="en-US"/>
          </a:p>
        </p:txBody>
      </p:sp>
    </p:spTree>
    <p:extLst>
      <p:ext uri="{BB962C8B-B14F-4D97-AF65-F5344CB8AC3E}">
        <p14:creationId xmlns:p14="http://schemas.microsoft.com/office/powerpoint/2010/main" val="266258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The Sisters of the Holy Family are the only order of nuns established in the diocese which still exist.  They were founded by Elizabeth Armer who took the name Mother Dolores.  The sisters have had a long history in teaching children.  In 1948 they purchased the Palmdale Estates in Mission San Jose and moved their motherhouse there in 1959 from San Francisco.</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30</a:t>
            </a:fld>
            <a:endParaRPr lang="en-US"/>
          </a:p>
        </p:txBody>
      </p:sp>
    </p:spTree>
    <p:extLst>
      <p:ext uri="{BB962C8B-B14F-4D97-AF65-F5344CB8AC3E}">
        <p14:creationId xmlns:p14="http://schemas.microsoft.com/office/powerpoint/2010/main" val="3419692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In 1920 the Redemptorists came to Oakland and established Holy Redeemer College as a minor seminary.  It was later closed and reopened as Holy Redeemer Center for a while, but is now permanently closed.</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31</a:t>
            </a:fld>
            <a:endParaRPr lang="en-US"/>
          </a:p>
        </p:txBody>
      </p:sp>
    </p:spTree>
    <p:extLst>
      <p:ext uri="{BB962C8B-B14F-4D97-AF65-F5344CB8AC3E}">
        <p14:creationId xmlns:p14="http://schemas.microsoft.com/office/powerpoint/2010/main" val="2262183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32</a:t>
            </a:fld>
            <a:endParaRPr lang="en-US"/>
          </a:p>
        </p:txBody>
      </p:sp>
    </p:spTree>
    <p:extLst>
      <p:ext uri="{BB962C8B-B14F-4D97-AF65-F5344CB8AC3E}">
        <p14:creationId xmlns:p14="http://schemas.microsoft.com/office/powerpoint/2010/main" val="3639595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33</a:t>
            </a:fld>
            <a:endParaRPr lang="en-US"/>
          </a:p>
        </p:txBody>
      </p:sp>
    </p:spTree>
    <p:extLst>
      <p:ext uri="{BB962C8B-B14F-4D97-AF65-F5344CB8AC3E}">
        <p14:creationId xmlns:p14="http://schemas.microsoft.com/office/powerpoint/2010/main" val="2263414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34</a:t>
            </a:fld>
            <a:endParaRPr lang="en-US"/>
          </a:p>
        </p:txBody>
      </p:sp>
    </p:spTree>
    <p:extLst>
      <p:ext uri="{BB962C8B-B14F-4D97-AF65-F5344CB8AC3E}">
        <p14:creationId xmlns:p14="http://schemas.microsoft.com/office/powerpoint/2010/main" val="63954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35</a:t>
            </a:fld>
            <a:endParaRPr lang="en-US"/>
          </a:p>
        </p:txBody>
      </p:sp>
    </p:spTree>
    <p:extLst>
      <p:ext uri="{BB962C8B-B14F-4D97-AF65-F5344CB8AC3E}">
        <p14:creationId xmlns:p14="http://schemas.microsoft.com/office/powerpoint/2010/main" val="764720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faced many new issues of social justice</a:t>
            </a:r>
          </a:p>
          <a:p>
            <a:r>
              <a:rPr lang="en-US" sz="1300" dirty="0"/>
              <a:t>	The struggle for racial justice</a:t>
            </a:r>
          </a:p>
          <a:p>
            <a:r>
              <a:rPr lang="en-US" sz="1300" dirty="0"/>
              <a:t>	United Farmworkers (UFW)</a:t>
            </a:r>
          </a:p>
          <a:p>
            <a:r>
              <a:rPr lang="en-US" sz="1300" dirty="0"/>
              <a:t>	Bishop Cummins establish a Commission of Social Justice.  The diocese paused to reflect on the findings and the Adult Education Program sponsored a number of meetings on “Civil Disorders and Our Community in 1968.</a:t>
            </a:r>
          </a:p>
          <a:p>
            <a:r>
              <a:rPr lang="en-US" sz="1300" dirty="0"/>
              <a:t>	The Right To Life</a:t>
            </a:r>
          </a:p>
          <a:p>
            <a:r>
              <a:rPr lang="en-US" sz="1300" dirty="0"/>
              <a:t>	In 1975 Bishop Begin issued a pastoral letter “On Criminal Justice and Corrections”.  He established the Office of Criminal Justice within the Chancery which eventually was placed under Catholic Charities.</a:t>
            </a:r>
          </a:p>
          <a:p>
            <a:r>
              <a:rPr lang="en-US" sz="1300" dirty="0"/>
              <a:t>	Turmoil was occurring within the Church over issues like the Vietnam War, civil rights and other social issues, Vatican II, </a:t>
            </a:r>
            <a:r>
              <a:rPr lang="en-US" sz="1300" i="1" dirty="0" err="1"/>
              <a:t>Humanae</a:t>
            </a:r>
            <a:r>
              <a:rPr lang="en-US" sz="1300" i="1" dirty="0"/>
              <a:t> Vitae</a:t>
            </a:r>
            <a:r>
              <a:rPr lang="en-US" sz="1300" dirty="0"/>
              <a:t>, Catholics stopped going to Mass and priests and nuns were leaving.</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36</a:t>
            </a:fld>
            <a:endParaRPr lang="en-US"/>
          </a:p>
        </p:txBody>
      </p:sp>
    </p:spTree>
    <p:extLst>
      <p:ext uri="{BB962C8B-B14F-4D97-AF65-F5344CB8AC3E}">
        <p14:creationId xmlns:p14="http://schemas.microsoft.com/office/powerpoint/2010/main" val="3257106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SPRED – Special Religious Education for the developmentally disabled was founded in 1966</a:t>
            </a:r>
          </a:p>
          <a:p>
            <a:endParaRPr lang="en-US" dirty="0"/>
          </a:p>
          <a:p>
            <a:r>
              <a:rPr lang="en-US" dirty="0"/>
              <a:t>The charitable Saint Vincent de Paul Society was founded in France in 1833.  It was established in Oakland at Sacred Heart Parish in 1878, but was dissolved in 1892.  It was re-established during the Great Depression in 1931 at St Mary’s Parish in Oakland.</a:t>
            </a:r>
          </a:p>
          <a:p>
            <a:endParaRPr lang="en-US" dirty="0"/>
          </a:p>
          <a:p>
            <a:r>
              <a:rPr lang="en-US" dirty="0"/>
              <a:t>The San Antonio Youth Project was established at St Anthony’s Parish in 1962.</a:t>
            </a:r>
          </a:p>
          <a:p>
            <a:endParaRPr lang="en-US" dirty="0"/>
          </a:p>
          <a:p>
            <a:r>
              <a:rPr lang="en-US" dirty="0"/>
              <a:t>Catholic Schools were becoming a challenge as lay teachers started to outnumber religious with the resulting increase of costs due to wages.</a:t>
            </a:r>
          </a:p>
          <a:p>
            <a:endParaRPr lang="en-US" dirty="0"/>
          </a:p>
          <a:p>
            <a:r>
              <a:rPr lang="en-US" dirty="0"/>
              <a:t>On February 5, 1977, his 75th birthday, Bishop Begin submitted his resignation, as is required by Canon Law.  He died shortly after on April 26, of cancer which he had battled with since 1972.</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37</a:t>
            </a:fld>
            <a:endParaRPr lang="en-US"/>
          </a:p>
        </p:txBody>
      </p:sp>
    </p:spTree>
    <p:extLst>
      <p:ext uri="{BB962C8B-B14F-4D97-AF65-F5344CB8AC3E}">
        <p14:creationId xmlns:p14="http://schemas.microsoft.com/office/powerpoint/2010/main" val="115740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 John Cummins was appointed the 2nd bishop of Oakland on May 3, 1977.</a:t>
            </a:r>
          </a:p>
          <a:p>
            <a:endParaRPr lang="en-US" dirty="0"/>
          </a:p>
          <a:p>
            <a:r>
              <a:rPr lang="en-US" dirty="0"/>
              <a:t>The world and the diocese were changing, especially the role of women (lay and religious) in ministry, as post-Vatican II, many women religious were re-evaluating their role in ministry and vocation.</a:t>
            </a:r>
          </a:p>
          <a:p>
            <a:endParaRPr lang="en-US" dirty="0"/>
          </a:p>
          <a:p>
            <a:r>
              <a:rPr lang="en-US" dirty="0"/>
              <a:t>Bishop Cummins appointed Sister Barbara Flannery of the Carondelet Sisters as Chancellor of the Diocese and Dominican Sr Rosemarie Hennessy as Superintendent of Schools.</a:t>
            </a:r>
          </a:p>
          <a:p>
            <a:endParaRPr lang="en-US" dirty="0"/>
          </a:p>
          <a:p>
            <a:r>
              <a:rPr lang="en-US" dirty="0"/>
              <a:t>Bishop Cummins was a strong advocate of social justice and called upon the institutions of higher learning to assist the Catholic Bishops in developing pastoral letters on peace and the economy.</a:t>
            </a:r>
          </a:p>
          <a:p>
            <a:endParaRPr lang="en-US" dirty="0"/>
          </a:p>
          <a:p>
            <a:r>
              <a:rPr lang="en-US" dirty="0"/>
              <a:t>The world was experiencing a lot of injustice in Central America which was as concern to many.  By 1982, 30% of the parishes in the Diocese had social concerns committees.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Faith-based community organizing was established with the Oakland Community Organization (OCO).  In later years, St Joseph’s MSJ joined a sister organization Congregations Organizing For Renewal (COR)</a:t>
            </a:r>
          </a:p>
          <a:p>
            <a:endParaRPr lang="en-US" dirty="0"/>
          </a:p>
          <a:p>
            <a:endParaRPr lang="en-US" dirty="0"/>
          </a:p>
          <a:p>
            <a:r>
              <a:rPr lang="en-US" dirty="0"/>
              <a:t>Parish pastoral councils were established as well as the Diocesan Pastoral Council.</a:t>
            </a:r>
          </a:p>
          <a:p>
            <a:endParaRPr lang="en-US" dirty="0"/>
          </a:p>
          <a:p>
            <a:r>
              <a:rPr lang="en-US" dirty="0"/>
              <a:t>Bishop Cummins established the RCIA: Rite of Christian Formation for Adults in 1981</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38</a:t>
            </a:fld>
            <a:endParaRPr lang="en-US"/>
          </a:p>
        </p:txBody>
      </p:sp>
    </p:spTree>
    <p:extLst>
      <p:ext uri="{BB962C8B-B14F-4D97-AF65-F5344CB8AC3E}">
        <p14:creationId xmlns:p14="http://schemas.microsoft.com/office/powerpoint/2010/main" val="3905953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June 27, 1987, the Diocese celebrated its 25th Jubilee at Laney College and the Kaiser Convention Center</a:t>
            </a:r>
          </a:p>
          <a:p>
            <a:endParaRPr lang="en-US" dirty="0"/>
          </a:p>
          <a:p>
            <a:r>
              <a:rPr lang="en-US" dirty="0"/>
              <a:t>In 1987, the region was graced with the papal visit of Pope Saint John Paul II.  Although he did not visit Oakland, many travelled to Monterey and San Francisco (Candlestick Park) to see him.</a:t>
            </a:r>
          </a:p>
          <a:p>
            <a:endParaRPr lang="en-US" dirty="0"/>
          </a:p>
          <a:p>
            <a:r>
              <a:rPr lang="en-US" dirty="0"/>
              <a:t>The Diocese suffered the Loma </a:t>
            </a:r>
            <a:r>
              <a:rPr lang="en-US" dirty="0" err="1"/>
              <a:t>Prieta</a:t>
            </a:r>
            <a:r>
              <a:rPr lang="en-US" dirty="0"/>
              <a:t> earthquake of 1989 which did permanent damage to the Cathedral of St Francis de Sales.</a:t>
            </a:r>
          </a:p>
          <a:p>
            <a:endParaRPr lang="en-US" dirty="0"/>
          </a:p>
          <a:p>
            <a:r>
              <a:rPr lang="en-US" dirty="0"/>
              <a:t>The Diocese also suffered from the firestorm in the Oakland Hills in 1991.</a:t>
            </a:r>
          </a:p>
          <a:p>
            <a:endParaRPr lang="en-US" dirty="0"/>
          </a:p>
          <a:p>
            <a:r>
              <a:rPr lang="en-US" dirty="0"/>
              <a:t>Bishop Cummins established a strategic planning process and implemented a pastoral plan</a:t>
            </a:r>
          </a:p>
          <a:p>
            <a:endParaRPr lang="en-US" dirty="0"/>
          </a:p>
          <a:p>
            <a:r>
              <a:rPr lang="en-US" dirty="0"/>
              <a:t>The School of Pastoral Ministry was established in 1995</a:t>
            </a:r>
          </a:p>
          <a:p>
            <a:endParaRPr lang="en-US" dirty="0"/>
          </a:p>
          <a:p>
            <a:r>
              <a:rPr lang="en-US" dirty="0"/>
              <a:t>After a trial run St Augustine’s in Pleasanton, the Diocese undertook the RENEW program in 1995.</a:t>
            </a:r>
          </a:p>
          <a:p>
            <a:endParaRPr lang="en-US" dirty="0"/>
          </a:p>
          <a:p>
            <a:r>
              <a:rPr lang="en-US" dirty="0"/>
              <a:t>New consultative bodies were established like the </a:t>
            </a:r>
            <a:r>
              <a:rPr lang="en-US" dirty="0" err="1"/>
              <a:t>Presbyteral</a:t>
            </a:r>
            <a:r>
              <a:rPr lang="en-US" dirty="0"/>
              <a:t> Council, a new Diocesan Pastoral Council and a Deacon’s Council.</a:t>
            </a:r>
          </a:p>
          <a:p>
            <a:endParaRPr lang="en-US" dirty="0"/>
          </a:p>
          <a:p>
            <a:r>
              <a:rPr lang="en-US" dirty="0"/>
              <a:t>As ordained clergy diminished, several non-ordained persons were established a parish administrators.</a:t>
            </a:r>
          </a:p>
          <a:p>
            <a:endParaRPr lang="en-US" dirty="0"/>
          </a:p>
          <a:p>
            <a:r>
              <a:rPr lang="en-US" dirty="0"/>
              <a:t>In 1978, the first class of permanent deacons was ordained.</a:t>
            </a:r>
          </a:p>
          <a:p>
            <a:endParaRPr lang="en-US" dirty="0"/>
          </a:p>
          <a:p>
            <a:r>
              <a:rPr lang="en-US" dirty="0"/>
              <a:t>The Diocese incardinated a number of Episcopal priest converts who were </a:t>
            </a:r>
            <a:r>
              <a:rPr lang="en-US" dirty="0" err="1"/>
              <a:t>were</a:t>
            </a:r>
            <a:r>
              <a:rPr lang="en-US" dirty="0"/>
              <a:t> ordained as Catholic priests, some of the married.</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39</a:t>
            </a:fld>
            <a:endParaRPr lang="en-US"/>
          </a:p>
        </p:txBody>
      </p:sp>
    </p:spTree>
    <p:extLst>
      <p:ext uri="{BB962C8B-B14F-4D97-AF65-F5344CB8AC3E}">
        <p14:creationId xmlns:p14="http://schemas.microsoft.com/office/powerpoint/2010/main" val="65265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4</a:t>
            </a:fld>
            <a:endParaRPr lang="en-US"/>
          </a:p>
        </p:txBody>
      </p:sp>
    </p:spTree>
    <p:extLst>
      <p:ext uri="{BB962C8B-B14F-4D97-AF65-F5344CB8AC3E}">
        <p14:creationId xmlns:p14="http://schemas.microsoft.com/office/powerpoint/2010/main" val="138166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40</a:t>
            </a:fld>
            <a:endParaRPr lang="en-US"/>
          </a:p>
        </p:txBody>
      </p:sp>
    </p:spTree>
    <p:extLst>
      <p:ext uri="{BB962C8B-B14F-4D97-AF65-F5344CB8AC3E}">
        <p14:creationId xmlns:p14="http://schemas.microsoft.com/office/powerpoint/2010/main" val="2821648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41</a:t>
            </a:fld>
            <a:endParaRPr lang="en-US"/>
          </a:p>
        </p:txBody>
      </p:sp>
    </p:spTree>
    <p:extLst>
      <p:ext uri="{BB962C8B-B14F-4D97-AF65-F5344CB8AC3E}">
        <p14:creationId xmlns:p14="http://schemas.microsoft.com/office/powerpoint/2010/main" val="3102204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42</a:t>
            </a:fld>
            <a:endParaRPr lang="en-US"/>
          </a:p>
        </p:txBody>
      </p:sp>
    </p:spTree>
    <p:extLst>
      <p:ext uri="{BB962C8B-B14F-4D97-AF65-F5344CB8AC3E}">
        <p14:creationId xmlns:p14="http://schemas.microsoft.com/office/powerpoint/2010/main" val="400576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43</a:t>
            </a:fld>
            <a:endParaRPr lang="en-US"/>
          </a:p>
        </p:txBody>
      </p:sp>
    </p:spTree>
    <p:extLst>
      <p:ext uri="{BB962C8B-B14F-4D97-AF65-F5344CB8AC3E}">
        <p14:creationId xmlns:p14="http://schemas.microsoft.com/office/powerpoint/2010/main" val="1398936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44</a:t>
            </a:fld>
            <a:endParaRPr lang="en-US"/>
          </a:p>
        </p:txBody>
      </p:sp>
    </p:spTree>
    <p:extLst>
      <p:ext uri="{BB962C8B-B14F-4D97-AF65-F5344CB8AC3E}">
        <p14:creationId xmlns:p14="http://schemas.microsoft.com/office/powerpoint/2010/main" val="311175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02A870-BDD6-43DB-832E-764DC5AC0EC9}" type="slidenum">
              <a:rPr lang="en-US" smtClean="0"/>
              <a:t>45</a:t>
            </a:fld>
            <a:endParaRPr lang="en-US"/>
          </a:p>
        </p:txBody>
      </p:sp>
    </p:spTree>
    <p:extLst>
      <p:ext uri="{BB962C8B-B14F-4D97-AF65-F5344CB8AC3E}">
        <p14:creationId xmlns:p14="http://schemas.microsoft.com/office/powerpoint/2010/main" val="722666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5</a:t>
            </a:fld>
            <a:endParaRPr lang="en-US"/>
          </a:p>
        </p:txBody>
      </p:sp>
    </p:spTree>
    <p:extLst>
      <p:ext uri="{BB962C8B-B14F-4D97-AF65-F5344CB8AC3E}">
        <p14:creationId xmlns:p14="http://schemas.microsoft.com/office/powerpoint/2010/main" val="33138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6</a:t>
            </a:fld>
            <a:endParaRPr lang="en-US"/>
          </a:p>
        </p:txBody>
      </p:sp>
    </p:spTree>
    <p:extLst>
      <p:ext uri="{BB962C8B-B14F-4D97-AF65-F5344CB8AC3E}">
        <p14:creationId xmlns:p14="http://schemas.microsoft.com/office/powerpoint/2010/main" val="412907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7</a:t>
            </a:fld>
            <a:endParaRPr lang="en-US"/>
          </a:p>
        </p:txBody>
      </p:sp>
    </p:spTree>
    <p:extLst>
      <p:ext uri="{BB962C8B-B14F-4D97-AF65-F5344CB8AC3E}">
        <p14:creationId xmlns:p14="http://schemas.microsoft.com/office/powerpoint/2010/main" val="98924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March 1776 Pedro </a:t>
            </a:r>
            <a:r>
              <a:rPr lang="en-US" sz="1300" dirty="0" err="1"/>
              <a:t>Fages</a:t>
            </a:r>
            <a:r>
              <a:rPr lang="en-US" sz="1300" dirty="0"/>
              <a:t> and Father Juan </a:t>
            </a:r>
            <a:r>
              <a:rPr lang="en-US" sz="1300" dirty="0" err="1"/>
              <a:t>Crespi</a:t>
            </a:r>
            <a:r>
              <a:rPr lang="en-US" sz="1300" dirty="0"/>
              <a:t> celebrated the first Masses in what would become the Diocese of Oakland in the swampy tidal pools of San Antonio Creek, which would later become Lake Merritt.  That year, Mission San Francisco de </a:t>
            </a:r>
            <a:r>
              <a:rPr lang="en-US" sz="1300" dirty="0" err="1"/>
              <a:t>Asis</a:t>
            </a:r>
            <a:r>
              <a:rPr lang="en-US" sz="1300" dirty="0"/>
              <a:t> (#6) was established in San Francisco.  In 1777, Mission Santa Clara (#8) was established.  It was not until 1797 that Mission San Jose (#14) was established by Fr </a:t>
            </a:r>
            <a:r>
              <a:rPr lang="en-US" sz="1300" dirty="0" err="1"/>
              <a:t>Lasuen</a:t>
            </a:r>
            <a:r>
              <a:rPr lang="en-US" sz="1300" dirty="0"/>
              <a:t>, to be staffed by Fathers </a:t>
            </a:r>
            <a:r>
              <a:rPr lang="en-US" sz="1300" dirty="0" err="1"/>
              <a:t>Isidoro</a:t>
            </a:r>
            <a:r>
              <a:rPr lang="en-US" sz="1300" dirty="0"/>
              <a:t> </a:t>
            </a:r>
            <a:r>
              <a:rPr lang="en-US" sz="1300" dirty="0" err="1"/>
              <a:t>Barcenilla</a:t>
            </a:r>
            <a:r>
              <a:rPr lang="en-US" sz="1300" dirty="0"/>
              <a:t> and Augustin Merino.</a:t>
            </a:r>
          </a:p>
          <a:p>
            <a:endParaRPr lang="en-US" sz="1300" dirty="0"/>
          </a:p>
          <a:p>
            <a:r>
              <a:rPr lang="en-US" sz="1300" dirty="0"/>
              <a:t>A Catholic presence in what is now the Diocese of Oakland can be traced to March 27, 1772, when Franciscan Father Juan </a:t>
            </a:r>
            <a:r>
              <a:rPr lang="en-US" sz="1300" dirty="0" err="1"/>
              <a:t>Crespi</a:t>
            </a:r>
            <a:r>
              <a:rPr lang="en-US" sz="1300" dirty="0"/>
              <a:t>, traveling with a party of Spanish explorers, celebrated Mass near a swamp that would one day become Lake Merritt in Oakland. A quarter-century later, Franciscan Father Fermin Francisco de </a:t>
            </a:r>
            <a:r>
              <a:rPr lang="en-US" sz="1300" dirty="0" err="1"/>
              <a:t>Lasuen</a:t>
            </a:r>
            <a:r>
              <a:rPr lang="en-US" sz="1300" dirty="0"/>
              <a:t> founded Mission San Jose as the 14th of California’s eventual 21 missions. The friars of the mission sought to catechize and educate the </a:t>
            </a:r>
            <a:r>
              <a:rPr lang="en-US" sz="1300" dirty="0" err="1"/>
              <a:t>Chochenyo</a:t>
            </a:r>
            <a:r>
              <a:rPr lang="en-US" sz="1300" dirty="0"/>
              <a:t>, a division of the</a:t>
            </a:r>
            <a:r>
              <a:rPr lang="en-US" sz="1300" b="1" dirty="0"/>
              <a:t> </a:t>
            </a:r>
            <a:r>
              <a:rPr lang="en-US" sz="1300" dirty="0"/>
              <a:t>indigenous Ohlone people who lived throughout the region prior to the arrival of the Spaniards.</a:t>
            </a:r>
          </a:p>
          <a:p>
            <a:r>
              <a:rPr lang="en-US" sz="1300" dirty="0"/>
              <a:t>Mission San Jose would remain the only Catholic parish on the </a:t>
            </a:r>
            <a:r>
              <a:rPr lang="en-US" sz="1300" i="1" dirty="0"/>
              <a:t>contra costa</a:t>
            </a:r>
            <a:r>
              <a:rPr lang="en-US" sz="1300" dirty="0"/>
              <a:t>, the “opposite coast” from San Francisco, for the next 64 years. </a:t>
            </a:r>
          </a:p>
          <a:p>
            <a:endParaRPr lang="en-US" sz="1300" dirty="0"/>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8</a:t>
            </a:fld>
            <a:endParaRPr lang="en-US"/>
          </a:p>
        </p:txBody>
      </p:sp>
    </p:spTree>
    <p:extLst>
      <p:ext uri="{BB962C8B-B14F-4D97-AF65-F5344CB8AC3E}">
        <p14:creationId xmlns:p14="http://schemas.microsoft.com/office/powerpoint/2010/main" val="2300669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The chapel that had been constructed in 1809 continued to be used for Mass until it was destroyed in the earthquake of 1868.  A new wooden church of Normal Gothic design was built and used until a new parish church was dedicated in 1965.  Fr Williams initiated the project to rebuild the old mission church in 1973.  It was completed in 1985.</a:t>
            </a:r>
          </a:p>
          <a:p>
            <a:endParaRPr lang="en-US" dirty="0"/>
          </a:p>
        </p:txBody>
      </p:sp>
      <p:sp>
        <p:nvSpPr>
          <p:cNvPr id="4" name="Slide Number Placeholder 3"/>
          <p:cNvSpPr>
            <a:spLocks noGrp="1"/>
          </p:cNvSpPr>
          <p:nvPr>
            <p:ph type="sldNum" sz="quarter" idx="5"/>
          </p:nvPr>
        </p:nvSpPr>
        <p:spPr/>
        <p:txBody>
          <a:bodyPr/>
          <a:lstStyle/>
          <a:p>
            <a:fld id="{0002A870-BDD6-43DB-832E-764DC5AC0EC9}" type="slidenum">
              <a:rPr lang="en-US" smtClean="0"/>
              <a:t>9</a:t>
            </a:fld>
            <a:endParaRPr lang="en-US"/>
          </a:p>
        </p:txBody>
      </p:sp>
    </p:spTree>
    <p:extLst>
      <p:ext uri="{BB962C8B-B14F-4D97-AF65-F5344CB8AC3E}">
        <p14:creationId xmlns:p14="http://schemas.microsoft.com/office/powerpoint/2010/main" val="85852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4DBE-B906-4165-9356-C0AE7F9CFA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39DDE-9E4A-432A-8BD7-8A4842FE7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7F022-8773-4DB0-9D4C-16C7CB5EEC21}"/>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5" name="Footer Placeholder 4">
            <a:extLst>
              <a:ext uri="{FF2B5EF4-FFF2-40B4-BE49-F238E27FC236}">
                <a16:creationId xmlns:a16="http://schemas.microsoft.com/office/drawing/2014/main" id="{C4B87F43-5315-4E4C-881A-D30E44AEE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1B705-1966-45F0-BBF5-44C08C257FC3}"/>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1714021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3778-AE17-45FA-B22F-FE21D31468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EB806-2462-4B5A-93B9-4EFED1724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B52F8-17EF-4F0D-ABF5-C8238590AF2D}"/>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5" name="Footer Placeholder 4">
            <a:extLst>
              <a:ext uri="{FF2B5EF4-FFF2-40B4-BE49-F238E27FC236}">
                <a16:creationId xmlns:a16="http://schemas.microsoft.com/office/drawing/2014/main" id="{C169CD76-F023-40E4-B3B1-D53DEE0DD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E15B9-5A36-4F52-AD61-BEEDAC11E72B}"/>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59034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9CB084-F448-4CB4-8177-09EEC0860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2644F-20AB-4C72-BA3E-5DF0C2B07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CBDE9-7742-4C9B-9869-57E6D12C2C41}"/>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5" name="Footer Placeholder 4">
            <a:extLst>
              <a:ext uri="{FF2B5EF4-FFF2-40B4-BE49-F238E27FC236}">
                <a16:creationId xmlns:a16="http://schemas.microsoft.com/office/drawing/2014/main" id="{7F08ABF3-AED4-4D32-817A-D0FBBB3A8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8EB27-68CB-4494-B3B7-B817728FD2C3}"/>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217416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06D4-2E03-4345-BFE7-13CE7E66F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3D7C5-F746-450A-A3DB-A3F4271B5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3FB4F-B4A1-46FE-9B1F-16A108F242CE}"/>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5" name="Footer Placeholder 4">
            <a:extLst>
              <a:ext uri="{FF2B5EF4-FFF2-40B4-BE49-F238E27FC236}">
                <a16:creationId xmlns:a16="http://schemas.microsoft.com/office/drawing/2014/main" id="{FECB8FAC-67E2-4207-B778-5113A58D7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1A5CF-186A-4243-A3C4-0332BBD74131}"/>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348692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A2F1E-4F37-481D-9FE1-AADFA908EA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BC958-4750-472D-A7D2-6DAD8E9B61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60AB7-FF1C-482C-AFC3-5646B9BCB10A}"/>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5" name="Footer Placeholder 4">
            <a:extLst>
              <a:ext uri="{FF2B5EF4-FFF2-40B4-BE49-F238E27FC236}">
                <a16:creationId xmlns:a16="http://schemas.microsoft.com/office/drawing/2014/main" id="{DEE671CD-0B88-49E0-8795-94DA0388E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83018-AE89-4B44-A4B1-DB853B71821E}"/>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89152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0B97-0EE1-46C2-A519-BC661E8BF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FD99C-4305-4100-8A12-1AA8862FC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E95D58-0E43-4C83-A4C2-1608464825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A2EEBE-BD99-4AC5-BBF6-FE71F298CBB0}"/>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6" name="Footer Placeholder 5">
            <a:extLst>
              <a:ext uri="{FF2B5EF4-FFF2-40B4-BE49-F238E27FC236}">
                <a16:creationId xmlns:a16="http://schemas.microsoft.com/office/drawing/2014/main" id="{E17FAE3C-199D-4917-A8A8-7BC91F586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614D6-63EB-4A47-B307-11B9F7C3F1F3}"/>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159449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4BAB-301B-4F7C-BF25-2DEB01042C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D1F54-4F4D-4055-829B-8FCE2FD82B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A4E626-304D-451E-AE96-484F461633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DCFD8A-25EB-4F9E-A551-C74B0BFD4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9BD925-FF77-4372-B7D4-5D2FB8B545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8BDC8-990F-459D-A024-2AC6A74110B9}"/>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8" name="Footer Placeholder 7">
            <a:extLst>
              <a:ext uri="{FF2B5EF4-FFF2-40B4-BE49-F238E27FC236}">
                <a16:creationId xmlns:a16="http://schemas.microsoft.com/office/drawing/2014/main" id="{34883C5E-7567-4BAC-ABF8-392CED9D6D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D29C3B-AC05-4A86-B7A1-CC8C37E114D8}"/>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396729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BEEE-B0A1-46A8-A9D1-83ABEBA2CB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5A487-33B2-4906-9627-14825E9264E5}"/>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4" name="Footer Placeholder 3">
            <a:extLst>
              <a:ext uri="{FF2B5EF4-FFF2-40B4-BE49-F238E27FC236}">
                <a16:creationId xmlns:a16="http://schemas.microsoft.com/office/drawing/2014/main" id="{ED8700D9-135D-4AEA-B9E5-E27156E328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5342D5-ECA9-4EAC-B710-3F4D0CB2E314}"/>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28223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5EE7D-E973-4588-961B-220E50652562}"/>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3" name="Footer Placeholder 2">
            <a:extLst>
              <a:ext uri="{FF2B5EF4-FFF2-40B4-BE49-F238E27FC236}">
                <a16:creationId xmlns:a16="http://schemas.microsoft.com/office/drawing/2014/main" id="{C2FAFC42-A647-43D3-81E5-59A0AD9C7E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7D463E-8B94-46A9-AC9E-86798A8EE5D2}"/>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85246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FD21-6200-4938-83D3-668F4BCDE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354116-18AA-40FC-B544-3A2718E3A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9B67B-562C-44DF-9537-474E45766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F16DB-8412-47F7-9972-395EC8193BF9}"/>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6" name="Footer Placeholder 5">
            <a:extLst>
              <a:ext uri="{FF2B5EF4-FFF2-40B4-BE49-F238E27FC236}">
                <a16:creationId xmlns:a16="http://schemas.microsoft.com/office/drawing/2014/main" id="{DE1EFC5F-C229-42F6-B71D-15CCD3BF6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BE18F4-0400-4C13-951F-9CE4C285A4FF}"/>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28053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53D7-3D58-4FD7-A49B-76D679450A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FC5B5-58E3-4DFE-B46D-1F7F70B88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2EF6C5-78F1-43DC-8AEF-62981789F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F8143-FDC8-415C-A5C8-2CB30FD851CE}"/>
              </a:ext>
            </a:extLst>
          </p:cNvPr>
          <p:cNvSpPr>
            <a:spLocks noGrp="1"/>
          </p:cNvSpPr>
          <p:nvPr>
            <p:ph type="dt" sz="half" idx="10"/>
          </p:nvPr>
        </p:nvSpPr>
        <p:spPr/>
        <p:txBody>
          <a:bodyPr/>
          <a:lstStyle/>
          <a:p>
            <a:fld id="{C5CCEF02-55B1-4386-999D-B3EF213DE420}" type="datetimeFigureOut">
              <a:rPr lang="en-US" smtClean="0"/>
              <a:t>5/5/2020</a:t>
            </a:fld>
            <a:endParaRPr lang="en-US"/>
          </a:p>
        </p:txBody>
      </p:sp>
      <p:sp>
        <p:nvSpPr>
          <p:cNvPr id="6" name="Footer Placeholder 5">
            <a:extLst>
              <a:ext uri="{FF2B5EF4-FFF2-40B4-BE49-F238E27FC236}">
                <a16:creationId xmlns:a16="http://schemas.microsoft.com/office/drawing/2014/main" id="{752A5A93-752A-44B9-B663-6343FDCA6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B79CF-B263-4C46-A052-9E83703FB0CF}"/>
              </a:ext>
            </a:extLst>
          </p:cNvPr>
          <p:cNvSpPr>
            <a:spLocks noGrp="1"/>
          </p:cNvSpPr>
          <p:nvPr>
            <p:ph type="sldNum" sz="quarter" idx="12"/>
          </p:nvPr>
        </p:nvSpPr>
        <p:spPr/>
        <p:txBody>
          <a:bodyPr/>
          <a:lstStyle/>
          <a:p>
            <a:fld id="{CE5979CC-044E-4365-8E60-3F0D2329F6ED}" type="slidenum">
              <a:rPr lang="en-US" smtClean="0"/>
              <a:t>‹#›</a:t>
            </a:fld>
            <a:endParaRPr lang="en-US"/>
          </a:p>
        </p:txBody>
      </p:sp>
    </p:spTree>
    <p:extLst>
      <p:ext uri="{BB962C8B-B14F-4D97-AF65-F5344CB8AC3E}">
        <p14:creationId xmlns:p14="http://schemas.microsoft.com/office/powerpoint/2010/main" val="102610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E3A848-D1FF-47D4-916A-A13C9A41E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A459FC-5D7A-48EF-B101-4B92E6EAD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6881C-6AB5-4102-B4CD-78C3ED9D8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CEF02-55B1-4386-999D-B3EF213DE420}" type="datetimeFigureOut">
              <a:rPr lang="en-US" smtClean="0"/>
              <a:t>5/5/2020</a:t>
            </a:fld>
            <a:endParaRPr lang="en-US"/>
          </a:p>
        </p:txBody>
      </p:sp>
      <p:sp>
        <p:nvSpPr>
          <p:cNvPr id="5" name="Footer Placeholder 4">
            <a:extLst>
              <a:ext uri="{FF2B5EF4-FFF2-40B4-BE49-F238E27FC236}">
                <a16:creationId xmlns:a16="http://schemas.microsoft.com/office/drawing/2014/main" id="{B31DDFA7-B84A-4C8F-AF5E-82D45F411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510866-EB48-44AD-ADF2-C2DBD82CE0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979CC-044E-4365-8E60-3F0D2329F6ED}" type="slidenum">
              <a:rPr lang="en-US" smtClean="0"/>
              <a:t>‹#›</a:t>
            </a:fld>
            <a:endParaRPr lang="en-US"/>
          </a:p>
        </p:txBody>
      </p:sp>
    </p:spTree>
    <p:extLst>
      <p:ext uri="{BB962C8B-B14F-4D97-AF65-F5344CB8AC3E}">
        <p14:creationId xmlns:p14="http://schemas.microsoft.com/office/powerpoint/2010/main" val="159850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AE3E-B7E1-4F13-A720-9F631BC45366}"/>
              </a:ext>
            </a:extLst>
          </p:cNvPr>
          <p:cNvSpPr>
            <a:spLocks noGrp="1"/>
          </p:cNvSpPr>
          <p:nvPr>
            <p:ph type="ctrTitle"/>
          </p:nvPr>
        </p:nvSpPr>
        <p:spPr>
          <a:xfrm>
            <a:off x="1320800" y="2951163"/>
            <a:ext cx="9144000" cy="2387600"/>
          </a:xfrm>
        </p:spPr>
        <p:txBody>
          <a:bodyPr>
            <a:normAutofit fontScale="90000"/>
          </a:bodyPr>
          <a:lstStyle/>
          <a:p>
            <a:r>
              <a:rPr lang="en-US" dirty="0"/>
              <a:t>St Joseph’s Men’s Club general meeting presentation 5/5/20 via Zoom.</a:t>
            </a:r>
            <a:br>
              <a:rPr lang="en-US" dirty="0"/>
            </a:br>
            <a:br>
              <a:rPr lang="en-US" dirty="0"/>
            </a:br>
            <a:r>
              <a:rPr lang="en-US" dirty="0"/>
              <a:t>History of the Diocese of Oakland by Dennis </a:t>
            </a:r>
            <a:br>
              <a:rPr lang="en-US" dirty="0"/>
            </a:br>
            <a:r>
              <a:rPr lang="en-US" dirty="0" err="1"/>
              <a:t>Dubro</a:t>
            </a:r>
            <a:endParaRPr lang="en-US" dirty="0"/>
          </a:p>
        </p:txBody>
      </p:sp>
    </p:spTree>
    <p:extLst>
      <p:ext uri="{BB962C8B-B14F-4D97-AF65-F5344CB8AC3E}">
        <p14:creationId xmlns:p14="http://schemas.microsoft.com/office/powerpoint/2010/main" val="2579879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13EB-7B4A-4093-BE6D-CAC59C5969F2}"/>
              </a:ext>
            </a:extLst>
          </p:cNvPr>
          <p:cNvSpPr>
            <a:spLocks noGrp="1"/>
          </p:cNvSpPr>
          <p:nvPr>
            <p:ph type="title"/>
          </p:nvPr>
        </p:nvSpPr>
        <p:spPr/>
        <p:txBody>
          <a:bodyPr/>
          <a:lstStyle/>
          <a:p>
            <a:r>
              <a:rPr lang="en-US" u="sng" dirty="0"/>
              <a:t>Other St Joseph’s Parishes</a:t>
            </a:r>
            <a:br>
              <a:rPr lang="en-US" dirty="0"/>
            </a:br>
            <a:endParaRPr lang="en-US" dirty="0"/>
          </a:p>
        </p:txBody>
      </p:sp>
      <p:sp>
        <p:nvSpPr>
          <p:cNvPr id="3" name="Content Placeholder 2">
            <a:extLst>
              <a:ext uri="{FF2B5EF4-FFF2-40B4-BE49-F238E27FC236}">
                <a16:creationId xmlns:a16="http://schemas.microsoft.com/office/drawing/2014/main" id="{CF6DC8DA-39B6-43E4-8A28-AFC56DE35444}"/>
              </a:ext>
            </a:extLst>
          </p:cNvPr>
          <p:cNvSpPr>
            <a:spLocks noGrp="1"/>
          </p:cNvSpPr>
          <p:nvPr>
            <p:ph idx="1"/>
          </p:nvPr>
        </p:nvSpPr>
        <p:spPr/>
        <p:txBody>
          <a:bodyPr/>
          <a:lstStyle/>
          <a:p>
            <a:r>
              <a:rPr lang="en-US" dirty="0"/>
              <a:t>St Joseph Old MSJ in Fremont</a:t>
            </a:r>
          </a:p>
          <a:p>
            <a:r>
              <a:rPr lang="en-US" dirty="0"/>
              <a:t>St Joseph Basilica Alameda</a:t>
            </a:r>
          </a:p>
          <a:p>
            <a:r>
              <a:rPr lang="en-US" dirty="0"/>
              <a:t>St Joseph the Worker in Oakland</a:t>
            </a:r>
          </a:p>
          <a:p>
            <a:r>
              <a:rPr lang="en-US" dirty="0"/>
              <a:t>St Joseph in Pinole</a:t>
            </a:r>
          </a:p>
          <a:p>
            <a:endParaRPr lang="en-US" dirty="0"/>
          </a:p>
        </p:txBody>
      </p:sp>
    </p:spTree>
    <p:extLst>
      <p:ext uri="{BB962C8B-B14F-4D97-AF65-F5344CB8AC3E}">
        <p14:creationId xmlns:p14="http://schemas.microsoft.com/office/powerpoint/2010/main" val="124441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6E5D-769F-4BF1-9B9F-9FEB359752B4}"/>
              </a:ext>
            </a:extLst>
          </p:cNvPr>
          <p:cNvSpPr>
            <a:spLocks noGrp="1"/>
          </p:cNvSpPr>
          <p:nvPr>
            <p:ph type="title"/>
          </p:nvPr>
        </p:nvSpPr>
        <p:spPr>
          <a:xfrm>
            <a:off x="838200" y="365126"/>
            <a:ext cx="10515600" cy="595574"/>
          </a:xfrm>
        </p:spPr>
        <p:txBody>
          <a:bodyPr>
            <a:normAutofit fontScale="90000"/>
          </a:bodyPr>
          <a:lstStyle/>
          <a:p>
            <a:r>
              <a:rPr lang="en-US" dirty="0"/>
              <a:t>Moved</a:t>
            </a:r>
          </a:p>
        </p:txBody>
      </p:sp>
      <p:sp>
        <p:nvSpPr>
          <p:cNvPr id="3" name="Content Placeholder 2">
            <a:extLst>
              <a:ext uri="{FF2B5EF4-FFF2-40B4-BE49-F238E27FC236}">
                <a16:creationId xmlns:a16="http://schemas.microsoft.com/office/drawing/2014/main" id="{8972C493-0E16-4453-A1DD-46D669AC0B1E}"/>
              </a:ext>
            </a:extLst>
          </p:cNvPr>
          <p:cNvSpPr>
            <a:spLocks noGrp="1"/>
          </p:cNvSpPr>
          <p:nvPr>
            <p:ph idx="1"/>
          </p:nvPr>
        </p:nvSpPr>
        <p:spPr>
          <a:xfrm>
            <a:off x="710878" y="1068006"/>
            <a:ext cx="10515600" cy="1767792"/>
          </a:xfrm>
        </p:spPr>
        <p:txBody>
          <a:bodyPr/>
          <a:lstStyle/>
          <a:p>
            <a:r>
              <a:rPr lang="en-US" dirty="0"/>
              <a:t>The Gothic-Normal church was sold to Saint Joseph Anglo-Catholic church and moved to 770 N El Camino Real, San Mateo</a:t>
            </a:r>
          </a:p>
          <a:p>
            <a:r>
              <a:rPr lang="en-US" dirty="0"/>
              <a:t>The rectory was sold to dentist Deon </a:t>
            </a:r>
            <a:r>
              <a:rPr lang="en-US" dirty="0" err="1"/>
              <a:t>Bringhurst</a:t>
            </a:r>
            <a:r>
              <a:rPr lang="en-US" dirty="0"/>
              <a:t> and moved to 152 Anza street.</a:t>
            </a:r>
          </a:p>
          <a:p>
            <a:endParaRPr lang="en-US" dirty="0"/>
          </a:p>
        </p:txBody>
      </p:sp>
      <p:pic>
        <p:nvPicPr>
          <p:cNvPr id="4" name="Picture 3">
            <a:extLst>
              <a:ext uri="{FF2B5EF4-FFF2-40B4-BE49-F238E27FC236}">
                <a16:creationId xmlns:a16="http://schemas.microsoft.com/office/drawing/2014/main" id="{587F1690-30EF-430B-8A83-0BB339E090BF}"/>
              </a:ext>
            </a:extLst>
          </p:cNvPr>
          <p:cNvPicPr/>
          <p:nvPr/>
        </p:nvPicPr>
        <p:blipFill>
          <a:blip r:embed="rId3"/>
          <a:stretch>
            <a:fillRect/>
          </a:stretch>
        </p:blipFill>
        <p:spPr>
          <a:xfrm>
            <a:off x="1134318" y="2835798"/>
            <a:ext cx="3628422" cy="3854308"/>
          </a:xfrm>
          <a:prstGeom prst="rect">
            <a:avLst/>
          </a:prstGeom>
        </p:spPr>
      </p:pic>
      <p:pic>
        <p:nvPicPr>
          <p:cNvPr id="5" name="Picture 4">
            <a:extLst>
              <a:ext uri="{FF2B5EF4-FFF2-40B4-BE49-F238E27FC236}">
                <a16:creationId xmlns:a16="http://schemas.microsoft.com/office/drawing/2014/main" id="{279BD685-6517-4D1D-802D-315F652F9BD0}"/>
              </a:ext>
            </a:extLst>
          </p:cNvPr>
          <p:cNvPicPr/>
          <p:nvPr/>
        </p:nvPicPr>
        <p:blipFill>
          <a:blip r:embed="rId4"/>
          <a:stretch>
            <a:fillRect/>
          </a:stretch>
        </p:blipFill>
        <p:spPr>
          <a:xfrm>
            <a:off x="5706319" y="2667904"/>
            <a:ext cx="5236579" cy="4022202"/>
          </a:xfrm>
          <a:prstGeom prst="rect">
            <a:avLst/>
          </a:prstGeom>
        </p:spPr>
      </p:pic>
    </p:spTree>
    <p:extLst>
      <p:ext uri="{BB962C8B-B14F-4D97-AF65-F5344CB8AC3E}">
        <p14:creationId xmlns:p14="http://schemas.microsoft.com/office/powerpoint/2010/main" val="83852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A025-5052-4E02-B975-573A331326E0}"/>
              </a:ext>
            </a:extLst>
          </p:cNvPr>
          <p:cNvSpPr>
            <a:spLocks noGrp="1"/>
          </p:cNvSpPr>
          <p:nvPr>
            <p:ph type="title"/>
          </p:nvPr>
        </p:nvSpPr>
        <p:spPr/>
        <p:txBody>
          <a:bodyPr/>
          <a:lstStyle/>
          <a:p>
            <a:r>
              <a:rPr lang="en-US" dirty="0"/>
              <a:t>Just for entertainment, are there any familiar people in this picture?</a:t>
            </a:r>
          </a:p>
        </p:txBody>
      </p:sp>
      <p:sp>
        <p:nvSpPr>
          <p:cNvPr id="3" name="Content Placeholder 2">
            <a:extLst>
              <a:ext uri="{FF2B5EF4-FFF2-40B4-BE49-F238E27FC236}">
                <a16:creationId xmlns:a16="http://schemas.microsoft.com/office/drawing/2014/main" id="{A92C066F-BE24-4B04-B549-AC5A54B6E68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2B1B77C-0D16-4E46-95C4-907292BFD458}"/>
              </a:ext>
            </a:extLst>
          </p:cNvPr>
          <p:cNvPicPr/>
          <p:nvPr/>
        </p:nvPicPr>
        <p:blipFill>
          <a:blip r:embed="rId3"/>
          <a:stretch>
            <a:fillRect/>
          </a:stretch>
        </p:blipFill>
        <p:spPr>
          <a:xfrm rot="10800000">
            <a:off x="838200" y="1825625"/>
            <a:ext cx="9764210" cy="4667250"/>
          </a:xfrm>
          <a:prstGeom prst="rect">
            <a:avLst/>
          </a:prstGeom>
        </p:spPr>
      </p:pic>
    </p:spTree>
    <p:extLst>
      <p:ext uri="{BB962C8B-B14F-4D97-AF65-F5344CB8AC3E}">
        <p14:creationId xmlns:p14="http://schemas.microsoft.com/office/powerpoint/2010/main" val="340603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898F-7C39-4CD5-8146-E2C7C5471CAC}"/>
              </a:ext>
            </a:extLst>
          </p:cNvPr>
          <p:cNvSpPr>
            <a:spLocks noGrp="1"/>
          </p:cNvSpPr>
          <p:nvPr>
            <p:ph type="title"/>
          </p:nvPr>
        </p:nvSpPr>
        <p:spPr/>
        <p:txBody>
          <a:bodyPr/>
          <a:lstStyle/>
          <a:p>
            <a:r>
              <a:rPr lang="en-US" dirty="0"/>
              <a:t>Alta and Baja California</a:t>
            </a:r>
          </a:p>
        </p:txBody>
      </p:sp>
      <p:pic>
        <p:nvPicPr>
          <p:cNvPr id="4" name="Content Placeholder 3">
            <a:extLst>
              <a:ext uri="{FF2B5EF4-FFF2-40B4-BE49-F238E27FC236}">
                <a16:creationId xmlns:a16="http://schemas.microsoft.com/office/drawing/2014/main" id="{E6401200-8165-4674-9F5B-ED45786B4C86}"/>
              </a:ext>
            </a:extLst>
          </p:cNvPr>
          <p:cNvPicPr>
            <a:picLocks noGrp="1" noChangeAspect="1"/>
          </p:cNvPicPr>
          <p:nvPr>
            <p:ph idx="1"/>
          </p:nvPr>
        </p:nvPicPr>
        <p:blipFill>
          <a:blip r:embed="rId3"/>
          <a:stretch>
            <a:fillRect/>
          </a:stretch>
        </p:blipFill>
        <p:spPr>
          <a:xfrm>
            <a:off x="3952875" y="2148681"/>
            <a:ext cx="4286250" cy="3705225"/>
          </a:xfrm>
          <a:prstGeom prst="rect">
            <a:avLst/>
          </a:prstGeom>
        </p:spPr>
      </p:pic>
    </p:spTree>
    <p:extLst>
      <p:ext uri="{BB962C8B-B14F-4D97-AF65-F5344CB8AC3E}">
        <p14:creationId xmlns:p14="http://schemas.microsoft.com/office/powerpoint/2010/main" val="2025857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17F2-1DD4-429F-BE34-29C47CB23CB6}"/>
              </a:ext>
            </a:extLst>
          </p:cNvPr>
          <p:cNvSpPr>
            <a:spLocks noGrp="1"/>
          </p:cNvSpPr>
          <p:nvPr>
            <p:ph type="title"/>
          </p:nvPr>
        </p:nvSpPr>
        <p:spPr>
          <a:xfrm>
            <a:off x="838200" y="365125"/>
            <a:ext cx="10515600" cy="746045"/>
          </a:xfrm>
        </p:spPr>
        <p:txBody>
          <a:bodyPr/>
          <a:lstStyle/>
          <a:p>
            <a:r>
              <a:rPr lang="en-US" dirty="0"/>
              <a:t>Alta California</a:t>
            </a:r>
          </a:p>
        </p:txBody>
      </p:sp>
      <p:pic>
        <p:nvPicPr>
          <p:cNvPr id="4" name="Content Placeholder 3">
            <a:extLst>
              <a:ext uri="{FF2B5EF4-FFF2-40B4-BE49-F238E27FC236}">
                <a16:creationId xmlns:a16="http://schemas.microsoft.com/office/drawing/2014/main" id="{91883122-B448-4041-B530-9FE420223D17}"/>
              </a:ext>
            </a:extLst>
          </p:cNvPr>
          <p:cNvPicPr>
            <a:picLocks noGrp="1"/>
          </p:cNvPicPr>
          <p:nvPr>
            <p:ph idx="1"/>
          </p:nvPr>
        </p:nvPicPr>
        <p:blipFill>
          <a:blip r:embed="rId3"/>
          <a:stretch>
            <a:fillRect/>
          </a:stretch>
        </p:blipFill>
        <p:spPr>
          <a:xfrm>
            <a:off x="3472405" y="1030147"/>
            <a:ext cx="4718147" cy="5042644"/>
          </a:xfrm>
          <a:prstGeom prst="rect">
            <a:avLst/>
          </a:prstGeom>
        </p:spPr>
      </p:pic>
    </p:spTree>
    <p:extLst>
      <p:ext uri="{BB962C8B-B14F-4D97-AF65-F5344CB8AC3E}">
        <p14:creationId xmlns:p14="http://schemas.microsoft.com/office/powerpoint/2010/main" val="212637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3573-E3A9-4DFE-AC12-80DF5D9F6518}"/>
              </a:ext>
            </a:extLst>
          </p:cNvPr>
          <p:cNvSpPr>
            <a:spLocks noGrp="1"/>
          </p:cNvSpPr>
          <p:nvPr>
            <p:ph type="title"/>
          </p:nvPr>
        </p:nvSpPr>
        <p:spPr/>
        <p:txBody>
          <a:bodyPr/>
          <a:lstStyle/>
          <a:p>
            <a:r>
              <a:rPr lang="en-US" dirty="0"/>
              <a:t>Need for clergy in Archdiocese of SF</a:t>
            </a:r>
          </a:p>
        </p:txBody>
      </p:sp>
      <p:pic>
        <p:nvPicPr>
          <p:cNvPr id="4" name="Picture 3">
            <a:extLst>
              <a:ext uri="{FF2B5EF4-FFF2-40B4-BE49-F238E27FC236}">
                <a16:creationId xmlns:a16="http://schemas.microsoft.com/office/drawing/2014/main" id="{4B16F572-8E29-4D4B-B8DB-4CFE817A4F62}"/>
              </a:ext>
            </a:extLst>
          </p:cNvPr>
          <p:cNvPicPr/>
          <p:nvPr/>
        </p:nvPicPr>
        <p:blipFill>
          <a:blip r:embed="rId3"/>
          <a:stretch>
            <a:fillRect/>
          </a:stretch>
        </p:blipFill>
        <p:spPr>
          <a:xfrm>
            <a:off x="1017608" y="1594814"/>
            <a:ext cx="10221410" cy="4435596"/>
          </a:xfrm>
          <a:prstGeom prst="rect">
            <a:avLst/>
          </a:prstGeom>
        </p:spPr>
      </p:pic>
    </p:spTree>
    <p:extLst>
      <p:ext uri="{BB962C8B-B14F-4D97-AF65-F5344CB8AC3E}">
        <p14:creationId xmlns:p14="http://schemas.microsoft.com/office/powerpoint/2010/main" val="349625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04E8-FB69-4E37-990B-3F6EFB571895}"/>
              </a:ext>
            </a:extLst>
          </p:cNvPr>
          <p:cNvSpPr>
            <a:spLocks noGrp="1"/>
          </p:cNvSpPr>
          <p:nvPr>
            <p:ph type="title"/>
          </p:nvPr>
        </p:nvSpPr>
        <p:spPr/>
        <p:txBody>
          <a:bodyPr/>
          <a:lstStyle/>
          <a:p>
            <a:r>
              <a:rPr lang="en-US" dirty="0"/>
              <a:t>Dominicans</a:t>
            </a:r>
          </a:p>
        </p:txBody>
      </p:sp>
      <p:sp>
        <p:nvSpPr>
          <p:cNvPr id="3" name="Content Placeholder 2">
            <a:extLst>
              <a:ext uri="{FF2B5EF4-FFF2-40B4-BE49-F238E27FC236}">
                <a16:creationId xmlns:a16="http://schemas.microsoft.com/office/drawing/2014/main" id="{196BCFEC-2298-4113-97CA-C3E1664FA468}"/>
              </a:ext>
            </a:extLst>
          </p:cNvPr>
          <p:cNvSpPr>
            <a:spLocks noGrp="1"/>
          </p:cNvSpPr>
          <p:nvPr>
            <p:ph idx="1"/>
          </p:nvPr>
        </p:nvSpPr>
        <p:spPr>
          <a:xfrm>
            <a:off x="838200" y="1825625"/>
            <a:ext cx="6083461" cy="4351338"/>
          </a:xfrm>
        </p:spPr>
        <p:txBody>
          <a:bodyPr/>
          <a:lstStyle/>
          <a:p>
            <a:r>
              <a:rPr lang="en-US" dirty="0"/>
              <a:t>St Catherine’s in Martinez where our Fr Anthony is now.</a:t>
            </a:r>
          </a:p>
        </p:txBody>
      </p:sp>
      <p:pic>
        <p:nvPicPr>
          <p:cNvPr id="4" name="Picture 3">
            <a:extLst>
              <a:ext uri="{FF2B5EF4-FFF2-40B4-BE49-F238E27FC236}">
                <a16:creationId xmlns:a16="http://schemas.microsoft.com/office/drawing/2014/main" id="{964F8E56-1668-4EC8-A565-E5E964DB16FF}"/>
              </a:ext>
            </a:extLst>
          </p:cNvPr>
          <p:cNvPicPr/>
          <p:nvPr/>
        </p:nvPicPr>
        <p:blipFill>
          <a:blip r:embed="rId3"/>
          <a:stretch>
            <a:fillRect/>
          </a:stretch>
        </p:blipFill>
        <p:spPr>
          <a:xfrm>
            <a:off x="7892608" y="365125"/>
            <a:ext cx="3143250" cy="6048375"/>
          </a:xfrm>
          <a:prstGeom prst="rect">
            <a:avLst/>
          </a:prstGeom>
        </p:spPr>
      </p:pic>
    </p:spTree>
    <p:extLst>
      <p:ext uri="{BB962C8B-B14F-4D97-AF65-F5344CB8AC3E}">
        <p14:creationId xmlns:p14="http://schemas.microsoft.com/office/powerpoint/2010/main" val="269431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719C-4777-45DD-B288-01E8D69340CB}"/>
              </a:ext>
            </a:extLst>
          </p:cNvPr>
          <p:cNvSpPr>
            <a:spLocks noGrp="1"/>
          </p:cNvSpPr>
          <p:nvPr>
            <p:ph type="title"/>
          </p:nvPr>
        </p:nvSpPr>
        <p:spPr/>
        <p:txBody>
          <a:bodyPr/>
          <a:lstStyle/>
          <a:p>
            <a:r>
              <a:rPr lang="en-US" dirty="0"/>
              <a:t>Sisters of the Holy Names</a:t>
            </a:r>
          </a:p>
        </p:txBody>
      </p:sp>
      <p:pic>
        <p:nvPicPr>
          <p:cNvPr id="4" name="Picture 3">
            <a:extLst>
              <a:ext uri="{FF2B5EF4-FFF2-40B4-BE49-F238E27FC236}">
                <a16:creationId xmlns:a16="http://schemas.microsoft.com/office/drawing/2014/main" id="{E17BDB59-442C-43B8-B6CF-5CE388EAC647}"/>
              </a:ext>
            </a:extLst>
          </p:cNvPr>
          <p:cNvPicPr/>
          <p:nvPr/>
        </p:nvPicPr>
        <p:blipFill>
          <a:blip r:embed="rId3"/>
          <a:stretch>
            <a:fillRect/>
          </a:stretch>
        </p:blipFill>
        <p:spPr>
          <a:xfrm>
            <a:off x="838199" y="1690688"/>
            <a:ext cx="3178215" cy="4895307"/>
          </a:xfrm>
          <a:prstGeom prst="rect">
            <a:avLst/>
          </a:prstGeom>
        </p:spPr>
      </p:pic>
      <p:pic>
        <p:nvPicPr>
          <p:cNvPr id="5" name="Content Placeholder 4">
            <a:extLst>
              <a:ext uri="{FF2B5EF4-FFF2-40B4-BE49-F238E27FC236}">
                <a16:creationId xmlns:a16="http://schemas.microsoft.com/office/drawing/2014/main" id="{4EBCEF2C-3DAC-4E55-B4E1-C5B272EB61B7}"/>
              </a:ext>
            </a:extLst>
          </p:cNvPr>
          <p:cNvPicPr>
            <a:picLocks noGrp="1"/>
          </p:cNvPicPr>
          <p:nvPr>
            <p:ph idx="1"/>
          </p:nvPr>
        </p:nvPicPr>
        <p:blipFill>
          <a:blip r:embed="rId4"/>
          <a:stretch>
            <a:fillRect/>
          </a:stretch>
        </p:blipFill>
        <p:spPr>
          <a:xfrm>
            <a:off x="5189832" y="1484824"/>
            <a:ext cx="4602350" cy="5008051"/>
          </a:xfrm>
          <a:prstGeom prst="rect">
            <a:avLst/>
          </a:prstGeom>
        </p:spPr>
      </p:pic>
    </p:spTree>
    <p:extLst>
      <p:ext uri="{BB962C8B-B14F-4D97-AF65-F5344CB8AC3E}">
        <p14:creationId xmlns:p14="http://schemas.microsoft.com/office/powerpoint/2010/main" val="287709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02F2-3B4E-43EF-94C5-F92BFC1259B7}"/>
              </a:ext>
            </a:extLst>
          </p:cNvPr>
          <p:cNvSpPr>
            <a:spLocks noGrp="1"/>
          </p:cNvSpPr>
          <p:nvPr>
            <p:ph type="title"/>
          </p:nvPr>
        </p:nvSpPr>
        <p:spPr/>
        <p:txBody>
          <a:bodyPr/>
          <a:lstStyle/>
          <a:p>
            <a:r>
              <a:rPr lang="en-US" dirty="0"/>
              <a:t>Christian Brothers</a:t>
            </a:r>
          </a:p>
        </p:txBody>
      </p:sp>
      <p:sp>
        <p:nvSpPr>
          <p:cNvPr id="3" name="Content Placeholder 2">
            <a:extLst>
              <a:ext uri="{FF2B5EF4-FFF2-40B4-BE49-F238E27FC236}">
                <a16:creationId xmlns:a16="http://schemas.microsoft.com/office/drawing/2014/main" id="{270865C5-DC02-494D-8746-74F554767370}"/>
              </a:ext>
            </a:extLst>
          </p:cNvPr>
          <p:cNvSpPr>
            <a:spLocks noGrp="1"/>
          </p:cNvSpPr>
          <p:nvPr>
            <p:ph idx="1"/>
          </p:nvPr>
        </p:nvSpPr>
        <p:spPr>
          <a:xfrm>
            <a:off x="838200" y="1825625"/>
            <a:ext cx="2993020" cy="4351338"/>
          </a:xfrm>
        </p:spPr>
        <p:txBody>
          <a:bodyPr/>
          <a:lstStyle/>
          <a:p>
            <a:r>
              <a:rPr lang="en-US" dirty="0"/>
              <a:t>St Mary’s University, Moraga</a:t>
            </a:r>
          </a:p>
        </p:txBody>
      </p:sp>
      <p:pic>
        <p:nvPicPr>
          <p:cNvPr id="4" name="Picture 3">
            <a:extLst>
              <a:ext uri="{FF2B5EF4-FFF2-40B4-BE49-F238E27FC236}">
                <a16:creationId xmlns:a16="http://schemas.microsoft.com/office/drawing/2014/main" id="{F056D146-DE40-467B-A754-83049EA85817}"/>
              </a:ext>
            </a:extLst>
          </p:cNvPr>
          <p:cNvPicPr/>
          <p:nvPr/>
        </p:nvPicPr>
        <p:blipFill>
          <a:blip r:embed="rId3"/>
          <a:stretch>
            <a:fillRect/>
          </a:stretch>
        </p:blipFill>
        <p:spPr>
          <a:xfrm>
            <a:off x="4090987" y="1914525"/>
            <a:ext cx="6222056" cy="4578350"/>
          </a:xfrm>
          <a:prstGeom prst="rect">
            <a:avLst/>
          </a:prstGeom>
        </p:spPr>
      </p:pic>
    </p:spTree>
    <p:extLst>
      <p:ext uri="{BB962C8B-B14F-4D97-AF65-F5344CB8AC3E}">
        <p14:creationId xmlns:p14="http://schemas.microsoft.com/office/powerpoint/2010/main" val="3945729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5FF3-053B-47EA-BCD6-A86CC7CEF82E}"/>
              </a:ext>
            </a:extLst>
          </p:cNvPr>
          <p:cNvSpPr>
            <a:spLocks noGrp="1"/>
          </p:cNvSpPr>
          <p:nvPr>
            <p:ph type="title"/>
          </p:nvPr>
        </p:nvSpPr>
        <p:spPr/>
        <p:txBody>
          <a:bodyPr/>
          <a:lstStyle/>
          <a:p>
            <a:r>
              <a:rPr lang="en-US" dirty="0"/>
              <a:t>Sisters of Mercy</a:t>
            </a:r>
          </a:p>
        </p:txBody>
      </p:sp>
      <p:sp>
        <p:nvSpPr>
          <p:cNvPr id="3" name="Content Placeholder 2">
            <a:extLst>
              <a:ext uri="{FF2B5EF4-FFF2-40B4-BE49-F238E27FC236}">
                <a16:creationId xmlns:a16="http://schemas.microsoft.com/office/drawing/2014/main" id="{FE10447D-E1D5-4980-9DEC-FDE963064CE0}"/>
              </a:ext>
            </a:extLst>
          </p:cNvPr>
          <p:cNvSpPr>
            <a:spLocks noGrp="1"/>
          </p:cNvSpPr>
          <p:nvPr>
            <p:ph idx="1"/>
          </p:nvPr>
        </p:nvSpPr>
        <p:spPr>
          <a:xfrm>
            <a:off x="838200" y="1825625"/>
            <a:ext cx="4277810" cy="4351338"/>
          </a:xfrm>
        </p:spPr>
        <p:txBody>
          <a:bodyPr/>
          <a:lstStyle/>
          <a:p>
            <a:r>
              <a:rPr lang="en-US" dirty="0"/>
              <a:t>Mercy Retirement and Care Center</a:t>
            </a:r>
          </a:p>
        </p:txBody>
      </p:sp>
      <p:pic>
        <p:nvPicPr>
          <p:cNvPr id="4" name="Picture 3">
            <a:extLst>
              <a:ext uri="{FF2B5EF4-FFF2-40B4-BE49-F238E27FC236}">
                <a16:creationId xmlns:a16="http://schemas.microsoft.com/office/drawing/2014/main" id="{8897C9C2-2F81-4727-95E8-905005462A45}"/>
              </a:ext>
            </a:extLst>
          </p:cNvPr>
          <p:cNvPicPr/>
          <p:nvPr/>
        </p:nvPicPr>
        <p:blipFill>
          <a:blip r:embed="rId3"/>
          <a:stretch>
            <a:fillRect/>
          </a:stretch>
        </p:blipFill>
        <p:spPr>
          <a:xfrm>
            <a:off x="4466864" y="1446220"/>
            <a:ext cx="6886936" cy="5046655"/>
          </a:xfrm>
          <a:prstGeom prst="rect">
            <a:avLst/>
          </a:prstGeom>
        </p:spPr>
      </p:pic>
    </p:spTree>
    <p:extLst>
      <p:ext uri="{BB962C8B-B14F-4D97-AF65-F5344CB8AC3E}">
        <p14:creationId xmlns:p14="http://schemas.microsoft.com/office/powerpoint/2010/main" val="1750310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21EB4-1F00-44BF-B004-3FBABC0371A0}"/>
              </a:ext>
            </a:extLst>
          </p:cNvPr>
          <p:cNvSpPr>
            <a:spLocks noGrp="1"/>
          </p:cNvSpPr>
          <p:nvPr>
            <p:ph type="title"/>
          </p:nvPr>
        </p:nvSpPr>
        <p:spPr/>
        <p:txBody>
          <a:bodyPr/>
          <a:lstStyle/>
          <a:p>
            <a:r>
              <a:rPr lang="en-US" dirty="0"/>
              <a:t>History of the Diocese of Oakland up to its 40</a:t>
            </a:r>
            <a:r>
              <a:rPr lang="en-US" baseline="30000" dirty="0"/>
              <a:t>th</a:t>
            </a:r>
            <a:r>
              <a:rPr lang="en-US" dirty="0"/>
              <a:t> anniversary in 2002</a:t>
            </a:r>
          </a:p>
        </p:txBody>
      </p:sp>
      <p:sp>
        <p:nvSpPr>
          <p:cNvPr id="3" name="Content Placeholder 2">
            <a:extLst>
              <a:ext uri="{FF2B5EF4-FFF2-40B4-BE49-F238E27FC236}">
                <a16:creationId xmlns:a16="http://schemas.microsoft.com/office/drawing/2014/main" id="{26DB4859-E790-412A-8D67-AF6C2E505413}"/>
              </a:ext>
            </a:extLst>
          </p:cNvPr>
          <p:cNvSpPr>
            <a:spLocks noGrp="1"/>
          </p:cNvSpPr>
          <p:nvPr>
            <p:ph idx="1"/>
          </p:nvPr>
        </p:nvSpPr>
        <p:spPr>
          <a:xfrm>
            <a:off x="838200" y="1825625"/>
            <a:ext cx="5759370" cy="4351338"/>
          </a:xfrm>
        </p:spPr>
        <p:txBody>
          <a:bodyPr/>
          <a:lstStyle/>
          <a:p>
            <a:r>
              <a:rPr lang="en-US" dirty="0"/>
              <a:t>On occasion of the 40th anniversary of the Oakland Diocese Jeffrey Burns and Mary Carmen </a:t>
            </a:r>
            <a:r>
              <a:rPr lang="en-US" dirty="0" err="1"/>
              <a:t>Batiza</a:t>
            </a:r>
            <a:r>
              <a:rPr lang="en-US" dirty="0"/>
              <a:t> published </a:t>
            </a:r>
            <a:r>
              <a:rPr lang="en-US" i="1" dirty="0"/>
              <a:t>We Are the Church: A History of the Diocese of Oakland</a:t>
            </a:r>
            <a:r>
              <a:rPr lang="en-US" dirty="0"/>
              <a:t>, </a:t>
            </a:r>
            <a:r>
              <a:rPr lang="en-US" dirty="0" err="1"/>
              <a:t>Editiones</a:t>
            </a:r>
            <a:r>
              <a:rPr lang="en-US" dirty="0"/>
              <a:t> du Signa, France, 2001</a:t>
            </a:r>
          </a:p>
          <a:p>
            <a:r>
              <a:rPr lang="en-US" dirty="0"/>
              <a:t>The photo is of the first bishop of Oakland, Floyd L. Begin, arriving by helicopter</a:t>
            </a:r>
          </a:p>
        </p:txBody>
      </p:sp>
      <p:pic>
        <p:nvPicPr>
          <p:cNvPr id="4" name="Picture 3">
            <a:extLst>
              <a:ext uri="{FF2B5EF4-FFF2-40B4-BE49-F238E27FC236}">
                <a16:creationId xmlns:a16="http://schemas.microsoft.com/office/drawing/2014/main" id="{92B2B84A-1267-45B0-9ED7-8DD2295D9D4F}"/>
              </a:ext>
            </a:extLst>
          </p:cNvPr>
          <p:cNvPicPr>
            <a:picLocks noChangeAspect="1"/>
          </p:cNvPicPr>
          <p:nvPr/>
        </p:nvPicPr>
        <p:blipFill>
          <a:blip r:embed="rId3"/>
          <a:stretch>
            <a:fillRect/>
          </a:stretch>
        </p:blipFill>
        <p:spPr>
          <a:xfrm>
            <a:off x="7319662" y="1947472"/>
            <a:ext cx="3375346" cy="4385065"/>
          </a:xfrm>
          <a:prstGeom prst="rect">
            <a:avLst/>
          </a:prstGeom>
        </p:spPr>
      </p:pic>
    </p:spTree>
    <p:extLst>
      <p:ext uri="{BB962C8B-B14F-4D97-AF65-F5344CB8AC3E}">
        <p14:creationId xmlns:p14="http://schemas.microsoft.com/office/powerpoint/2010/main" val="3089121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E0F6-EA6A-4F8D-A835-2FBEDD89B0EC}"/>
              </a:ext>
            </a:extLst>
          </p:cNvPr>
          <p:cNvSpPr>
            <a:spLocks noGrp="1"/>
          </p:cNvSpPr>
          <p:nvPr>
            <p:ph type="title"/>
          </p:nvPr>
        </p:nvSpPr>
        <p:spPr/>
        <p:txBody>
          <a:bodyPr/>
          <a:lstStyle/>
          <a:p>
            <a:r>
              <a:rPr lang="en-US" dirty="0"/>
              <a:t>Sisters of the Presentation</a:t>
            </a:r>
          </a:p>
        </p:txBody>
      </p:sp>
      <p:pic>
        <p:nvPicPr>
          <p:cNvPr id="6" name="Picture 5">
            <a:extLst>
              <a:ext uri="{FF2B5EF4-FFF2-40B4-BE49-F238E27FC236}">
                <a16:creationId xmlns:a16="http://schemas.microsoft.com/office/drawing/2014/main" id="{A01849B0-0042-44B7-B0C2-76DFB57F9FE8}"/>
              </a:ext>
            </a:extLst>
          </p:cNvPr>
          <p:cNvPicPr>
            <a:picLocks noChangeAspect="1"/>
          </p:cNvPicPr>
          <p:nvPr/>
        </p:nvPicPr>
        <p:blipFill>
          <a:blip r:embed="rId3"/>
          <a:stretch>
            <a:fillRect/>
          </a:stretch>
        </p:blipFill>
        <p:spPr>
          <a:xfrm>
            <a:off x="1191408" y="1312581"/>
            <a:ext cx="5075217" cy="5180294"/>
          </a:xfrm>
          <a:prstGeom prst="rect">
            <a:avLst/>
          </a:prstGeom>
        </p:spPr>
      </p:pic>
    </p:spTree>
    <p:extLst>
      <p:ext uri="{BB962C8B-B14F-4D97-AF65-F5344CB8AC3E}">
        <p14:creationId xmlns:p14="http://schemas.microsoft.com/office/powerpoint/2010/main" val="233949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FE43-4E87-47F7-9E49-C7A0C182E0FB}"/>
              </a:ext>
            </a:extLst>
          </p:cNvPr>
          <p:cNvSpPr>
            <a:spLocks noGrp="1"/>
          </p:cNvSpPr>
          <p:nvPr>
            <p:ph type="title"/>
          </p:nvPr>
        </p:nvSpPr>
        <p:spPr/>
        <p:txBody>
          <a:bodyPr/>
          <a:lstStyle/>
          <a:p>
            <a:r>
              <a:rPr lang="en-US" dirty="0"/>
              <a:t>Sisters of Notre Dame de Namur</a:t>
            </a:r>
          </a:p>
        </p:txBody>
      </p:sp>
      <p:sp>
        <p:nvSpPr>
          <p:cNvPr id="3" name="Content Placeholder 2">
            <a:extLst>
              <a:ext uri="{FF2B5EF4-FFF2-40B4-BE49-F238E27FC236}">
                <a16:creationId xmlns:a16="http://schemas.microsoft.com/office/drawing/2014/main" id="{C8DFCA7F-9462-4535-BF95-CBF4D29299C2}"/>
              </a:ext>
            </a:extLst>
          </p:cNvPr>
          <p:cNvSpPr>
            <a:spLocks noGrp="1"/>
          </p:cNvSpPr>
          <p:nvPr>
            <p:ph idx="1"/>
          </p:nvPr>
        </p:nvSpPr>
        <p:spPr>
          <a:xfrm>
            <a:off x="838200" y="1825625"/>
            <a:ext cx="4416706" cy="4351338"/>
          </a:xfrm>
        </p:spPr>
        <p:txBody>
          <a:bodyPr/>
          <a:lstStyle/>
          <a:p>
            <a:r>
              <a:rPr lang="en-US" dirty="0"/>
              <a:t>The sisters served in the Oakland Diocese at St Joseph’s Basilica in Alameda.</a:t>
            </a:r>
          </a:p>
          <a:p>
            <a:endParaRPr lang="en-US" dirty="0"/>
          </a:p>
          <a:p>
            <a:r>
              <a:rPr lang="en-US" dirty="0"/>
              <a:t>The are known for their college in the Archdiocese of San Francisco in Belmont.</a:t>
            </a:r>
          </a:p>
        </p:txBody>
      </p:sp>
      <p:pic>
        <p:nvPicPr>
          <p:cNvPr id="4" name="Picture 3">
            <a:extLst>
              <a:ext uri="{FF2B5EF4-FFF2-40B4-BE49-F238E27FC236}">
                <a16:creationId xmlns:a16="http://schemas.microsoft.com/office/drawing/2014/main" id="{A7969AD1-D5E6-4B32-9E1C-9605CAA18C9B}"/>
              </a:ext>
            </a:extLst>
          </p:cNvPr>
          <p:cNvPicPr>
            <a:picLocks noChangeAspect="1"/>
          </p:cNvPicPr>
          <p:nvPr/>
        </p:nvPicPr>
        <p:blipFill>
          <a:blip r:embed="rId3"/>
          <a:stretch>
            <a:fillRect/>
          </a:stretch>
        </p:blipFill>
        <p:spPr>
          <a:xfrm>
            <a:off x="7252418" y="1690688"/>
            <a:ext cx="3922034" cy="4438891"/>
          </a:xfrm>
          <a:prstGeom prst="rect">
            <a:avLst/>
          </a:prstGeom>
        </p:spPr>
      </p:pic>
    </p:spTree>
    <p:extLst>
      <p:ext uri="{BB962C8B-B14F-4D97-AF65-F5344CB8AC3E}">
        <p14:creationId xmlns:p14="http://schemas.microsoft.com/office/powerpoint/2010/main" val="1743007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D946-3421-478A-B035-774D868E439C}"/>
              </a:ext>
            </a:extLst>
          </p:cNvPr>
          <p:cNvSpPr>
            <a:spLocks noGrp="1"/>
          </p:cNvSpPr>
          <p:nvPr>
            <p:ph type="title"/>
          </p:nvPr>
        </p:nvSpPr>
        <p:spPr/>
        <p:txBody>
          <a:bodyPr/>
          <a:lstStyle/>
          <a:p>
            <a:r>
              <a:rPr lang="en-US" dirty="0"/>
              <a:t>Sisters of St Joseph of Carondelet</a:t>
            </a:r>
          </a:p>
        </p:txBody>
      </p:sp>
      <p:sp>
        <p:nvSpPr>
          <p:cNvPr id="3" name="Content Placeholder 2">
            <a:extLst>
              <a:ext uri="{FF2B5EF4-FFF2-40B4-BE49-F238E27FC236}">
                <a16:creationId xmlns:a16="http://schemas.microsoft.com/office/drawing/2014/main" id="{E7AA4774-5984-4E91-9FB6-4F8CE0901F4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A29321-B44E-48F5-9E69-5AF70DB12043}"/>
              </a:ext>
            </a:extLst>
          </p:cNvPr>
          <p:cNvPicPr/>
          <p:nvPr/>
        </p:nvPicPr>
        <p:blipFill>
          <a:blip r:embed="rId3"/>
          <a:stretch>
            <a:fillRect/>
          </a:stretch>
        </p:blipFill>
        <p:spPr>
          <a:xfrm>
            <a:off x="838199" y="1690687"/>
            <a:ext cx="9613739" cy="4802187"/>
          </a:xfrm>
          <a:prstGeom prst="rect">
            <a:avLst/>
          </a:prstGeom>
        </p:spPr>
      </p:pic>
    </p:spTree>
    <p:extLst>
      <p:ext uri="{BB962C8B-B14F-4D97-AF65-F5344CB8AC3E}">
        <p14:creationId xmlns:p14="http://schemas.microsoft.com/office/powerpoint/2010/main" val="220142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01E2-0E3B-4DA4-8F47-06440C41019F}"/>
              </a:ext>
            </a:extLst>
          </p:cNvPr>
          <p:cNvSpPr>
            <a:spLocks noGrp="1"/>
          </p:cNvSpPr>
          <p:nvPr>
            <p:ph type="title"/>
          </p:nvPr>
        </p:nvSpPr>
        <p:spPr/>
        <p:txBody>
          <a:bodyPr/>
          <a:lstStyle/>
          <a:p>
            <a:r>
              <a:rPr lang="en-US" dirty="0"/>
              <a:t>Mission San Jose Dominicans</a:t>
            </a:r>
          </a:p>
        </p:txBody>
      </p:sp>
      <p:sp>
        <p:nvSpPr>
          <p:cNvPr id="3" name="Content Placeholder 2">
            <a:extLst>
              <a:ext uri="{FF2B5EF4-FFF2-40B4-BE49-F238E27FC236}">
                <a16:creationId xmlns:a16="http://schemas.microsoft.com/office/drawing/2014/main" id="{23969C13-A348-4DDA-A3C0-0B478DBB77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7A4FBB-E3E4-4319-BCC1-20F0323C5EC9}"/>
              </a:ext>
            </a:extLst>
          </p:cNvPr>
          <p:cNvPicPr/>
          <p:nvPr/>
        </p:nvPicPr>
        <p:blipFill>
          <a:blip r:embed="rId3"/>
          <a:stretch>
            <a:fillRect/>
          </a:stretch>
        </p:blipFill>
        <p:spPr>
          <a:xfrm>
            <a:off x="838199" y="1512252"/>
            <a:ext cx="8421547" cy="5212639"/>
          </a:xfrm>
          <a:prstGeom prst="rect">
            <a:avLst/>
          </a:prstGeom>
        </p:spPr>
      </p:pic>
    </p:spTree>
    <p:extLst>
      <p:ext uri="{BB962C8B-B14F-4D97-AF65-F5344CB8AC3E}">
        <p14:creationId xmlns:p14="http://schemas.microsoft.com/office/powerpoint/2010/main" val="2657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AE66E-2525-4512-B941-FA59AB57DE57}"/>
              </a:ext>
            </a:extLst>
          </p:cNvPr>
          <p:cNvSpPr>
            <a:spLocks noGrp="1"/>
          </p:cNvSpPr>
          <p:nvPr>
            <p:ph type="title"/>
          </p:nvPr>
        </p:nvSpPr>
        <p:spPr/>
        <p:txBody>
          <a:bodyPr/>
          <a:lstStyle/>
          <a:p>
            <a:r>
              <a:rPr lang="en-US" dirty="0"/>
              <a:t>St Mary of the Palms School For Girls</a:t>
            </a:r>
          </a:p>
        </p:txBody>
      </p:sp>
      <p:pic>
        <p:nvPicPr>
          <p:cNvPr id="4" name="Content Placeholder 3">
            <a:extLst>
              <a:ext uri="{FF2B5EF4-FFF2-40B4-BE49-F238E27FC236}">
                <a16:creationId xmlns:a16="http://schemas.microsoft.com/office/drawing/2014/main" id="{0205E5D1-84AF-4D02-BCF3-B7A6D956B28C}"/>
              </a:ext>
            </a:extLst>
          </p:cNvPr>
          <p:cNvPicPr>
            <a:picLocks noGrp="1"/>
          </p:cNvPicPr>
          <p:nvPr>
            <p:ph idx="1"/>
          </p:nvPr>
        </p:nvPicPr>
        <p:blipFill>
          <a:blip r:embed="rId3"/>
          <a:stretch>
            <a:fillRect/>
          </a:stretch>
        </p:blipFill>
        <p:spPr>
          <a:xfrm>
            <a:off x="1166511" y="1852744"/>
            <a:ext cx="6495930" cy="5196238"/>
          </a:xfrm>
          <a:prstGeom prst="rect">
            <a:avLst/>
          </a:prstGeom>
        </p:spPr>
      </p:pic>
    </p:spTree>
    <p:extLst>
      <p:ext uri="{BB962C8B-B14F-4D97-AF65-F5344CB8AC3E}">
        <p14:creationId xmlns:p14="http://schemas.microsoft.com/office/powerpoint/2010/main" val="2665389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1814-AF52-4E82-86FF-1216DE1864D0}"/>
              </a:ext>
            </a:extLst>
          </p:cNvPr>
          <p:cNvSpPr>
            <a:spLocks noGrp="1"/>
          </p:cNvSpPr>
          <p:nvPr>
            <p:ph type="title"/>
          </p:nvPr>
        </p:nvSpPr>
        <p:spPr/>
        <p:txBody>
          <a:bodyPr/>
          <a:lstStyle/>
          <a:p>
            <a:r>
              <a:rPr lang="en-US" dirty="0"/>
              <a:t>Placement Map</a:t>
            </a:r>
          </a:p>
        </p:txBody>
      </p:sp>
      <p:sp>
        <p:nvSpPr>
          <p:cNvPr id="3" name="Content Placeholder 2">
            <a:extLst>
              <a:ext uri="{FF2B5EF4-FFF2-40B4-BE49-F238E27FC236}">
                <a16:creationId xmlns:a16="http://schemas.microsoft.com/office/drawing/2014/main" id="{D82C880F-52C1-4128-B8BB-88DF5A0D3FB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380A348-671B-4C25-823F-71576E512881}"/>
              </a:ext>
            </a:extLst>
          </p:cNvPr>
          <p:cNvPicPr/>
          <p:nvPr/>
        </p:nvPicPr>
        <p:blipFill>
          <a:blip r:embed="rId3"/>
          <a:stretch>
            <a:fillRect/>
          </a:stretch>
        </p:blipFill>
        <p:spPr>
          <a:xfrm>
            <a:off x="838200" y="1825624"/>
            <a:ext cx="9463268" cy="4486275"/>
          </a:xfrm>
          <a:prstGeom prst="rect">
            <a:avLst/>
          </a:prstGeom>
        </p:spPr>
      </p:pic>
    </p:spTree>
    <p:extLst>
      <p:ext uri="{BB962C8B-B14F-4D97-AF65-F5344CB8AC3E}">
        <p14:creationId xmlns:p14="http://schemas.microsoft.com/office/powerpoint/2010/main" val="3462967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C933-C58B-415F-AD62-9466035ECAF1}"/>
              </a:ext>
            </a:extLst>
          </p:cNvPr>
          <p:cNvSpPr>
            <a:spLocks noGrp="1"/>
          </p:cNvSpPr>
          <p:nvPr>
            <p:ph type="title"/>
          </p:nvPr>
        </p:nvSpPr>
        <p:spPr/>
        <p:txBody>
          <a:bodyPr/>
          <a:lstStyle/>
          <a:p>
            <a:r>
              <a:rPr lang="en-US" dirty="0"/>
              <a:t>Current approach to the old school and orphanage</a:t>
            </a:r>
          </a:p>
        </p:txBody>
      </p:sp>
      <p:sp>
        <p:nvSpPr>
          <p:cNvPr id="3" name="Content Placeholder 2">
            <a:extLst>
              <a:ext uri="{FF2B5EF4-FFF2-40B4-BE49-F238E27FC236}">
                <a16:creationId xmlns:a16="http://schemas.microsoft.com/office/drawing/2014/main" id="{893A6CCD-0987-4CFA-8AA2-D0FBCE4BA4E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C34D55-AE23-45DD-A733-BAF7CE622D0E}"/>
              </a:ext>
            </a:extLst>
          </p:cNvPr>
          <p:cNvPicPr/>
          <p:nvPr/>
        </p:nvPicPr>
        <p:blipFill>
          <a:blip r:embed="rId3"/>
          <a:stretch>
            <a:fillRect/>
          </a:stretch>
        </p:blipFill>
        <p:spPr>
          <a:xfrm>
            <a:off x="838200" y="1690687"/>
            <a:ext cx="8583592" cy="4802187"/>
          </a:xfrm>
          <a:prstGeom prst="rect">
            <a:avLst/>
          </a:prstGeom>
        </p:spPr>
      </p:pic>
    </p:spTree>
    <p:extLst>
      <p:ext uri="{BB962C8B-B14F-4D97-AF65-F5344CB8AC3E}">
        <p14:creationId xmlns:p14="http://schemas.microsoft.com/office/powerpoint/2010/main" val="350404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AD68-6253-4984-9D97-90462D00AFFA}"/>
              </a:ext>
            </a:extLst>
          </p:cNvPr>
          <p:cNvSpPr>
            <a:spLocks noGrp="1"/>
          </p:cNvSpPr>
          <p:nvPr>
            <p:ph type="title"/>
          </p:nvPr>
        </p:nvSpPr>
        <p:spPr/>
        <p:txBody>
          <a:bodyPr/>
          <a:lstStyle/>
          <a:p>
            <a:r>
              <a:rPr lang="en-US" dirty="0"/>
              <a:t>Classic Dominican Sisters</a:t>
            </a:r>
          </a:p>
        </p:txBody>
      </p:sp>
      <p:pic>
        <p:nvPicPr>
          <p:cNvPr id="4" name="Content Placeholder 3">
            <a:extLst>
              <a:ext uri="{FF2B5EF4-FFF2-40B4-BE49-F238E27FC236}">
                <a16:creationId xmlns:a16="http://schemas.microsoft.com/office/drawing/2014/main" id="{AA9AE35B-BF49-4D56-9045-051B45949787}"/>
              </a:ext>
            </a:extLst>
          </p:cNvPr>
          <p:cNvPicPr>
            <a:picLocks noGrp="1"/>
          </p:cNvPicPr>
          <p:nvPr>
            <p:ph idx="1"/>
          </p:nvPr>
        </p:nvPicPr>
        <p:blipFill>
          <a:blip r:embed="rId3"/>
          <a:stretch>
            <a:fillRect/>
          </a:stretch>
        </p:blipFill>
        <p:spPr>
          <a:xfrm rot="10800000">
            <a:off x="838200" y="2062161"/>
            <a:ext cx="8236352" cy="4430713"/>
          </a:xfrm>
          <a:prstGeom prst="rect">
            <a:avLst/>
          </a:prstGeom>
        </p:spPr>
      </p:pic>
    </p:spTree>
    <p:extLst>
      <p:ext uri="{BB962C8B-B14F-4D97-AF65-F5344CB8AC3E}">
        <p14:creationId xmlns:p14="http://schemas.microsoft.com/office/powerpoint/2010/main" val="3906529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8993-21A1-4E4B-A84B-4084B98E0AEE}"/>
              </a:ext>
            </a:extLst>
          </p:cNvPr>
          <p:cNvSpPr>
            <a:spLocks noGrp="1"/>
          </p:cNvSpPr>
          <p:nvPr>
            <p:ph type="title"/>
          </p:nvPr>
        </p:nvSpPr>
        <p:spPr/>
        <p:txBody>
          <a:bodyPr/>
          <a:lstStyle/>
          <a:p>
            <a:r>
              <a:rPr lang="en-US" dirty="0"/>
              <a:t>Sisters of Providence</a:t>
            </a:r>
          </a:p>
        </p:txBody>
      </p:sp>
      <p:sp>
        <p:nvSpPr>
          <p:cNvPr id="3" name="Content Placeholder 2">
            <a:extLst>
              <a:ext uri="{FF2B5EF4-FFF2-40B4-BE49-F238E27FC236}">
                <a16:creationId xmlns:a16="http://schemas.microsoft.com/office/drawing/2014/main" id="{FA83153D-C06B-4B52-A53B-56F343CFE97A}"/>
              </a:ext>
            </a:extLst>
          </p:cNvPr>
          <p:cNvSpPr>
            <a:spLocks noGrp="1"/>
          </p:cNvSpPr>
          <p:nvPr>
            <p:ph idx="1"/>
          </p:nvPr>
        </p:nvSpPr>
        <p:spPr/>
        <p:txBody>
          <a:bodyPr/>
          <a:lstStyle/>
          <a:p>
            <a:r>
              <a:rPr lang="en-US" dirty="0"/>
              <a:t>Original hospital and modern Alta Bates Summit Hospital</a:t>
            </a:r>
          </a:p>
        </p:txBody>
      </p:sp>
      <p:pic>
        <p:nvPicPr>
          <p:cNvPr id="4" name="Picture 3">
            <a:extLst>
              <a:ext uri="{FF2B5EF4-FFF2-40B4-BE49-F238E27FC236}">
                <a16:creationId xmlns:a16="http://schemas.microsoft.com/office/drawing/2014/main" id="{0B5382A7-23EC-4353-BD13-B74450925B43}"/>
              </a:ext>
            </a:extLst>
          </p:cNvPr>
          <p:cNvPicPr/>
          <p:nvPr/>
        </p:nvPicPr>
        <p:blipFill>
          <a:blip r:embed="rId3"/>
          <a:stretch>
            <a:fillRect/>
          </a:stretch>
        </p:blipFill>
        <p:spPr>
          <a:xfrm>
            <a:off x="392574" y="2609850"/>
            <a:ext cx="5943600" cy="3883025"/>
          </a:xfrm>
          <a:prstGeom prst="rect">
            <a:avLst/>
          </a:prstGeom>
        </p:spPr>
      </p:pic>
      <p:pic>
        <p:nvPicPr>
          <p:cNvPr id="5" name="Picture 4">
            <a:extLst>
              <a:ext uri="{FF2B5EF4-FFF2-40B4-BE49-F238E27FC236}">
                <a16:creationId xmlns:a16="http://schemas.microsoft.com/office/drawing/2014/main" id="{A9105959-5491-4D39-AC26-45C3700D08F6}"/>
              </a:ext>
            </a:extLst>
          </p:cNvPr>
          <p:cNvPicPr/>
          <p:nvPr/>
        </p:nvPicPr>
        <p:blipFill>
          <a:blip r:embed="rId4"/>
          <a:stretch>
            <a:fillRect/>
          </a:stretch>
        </p:blipFill>
        <p:spPr>
          <a:xfrm>
            <a:off x="6336174" y="2287265"/>
            <a:ext cx="3687502" cy="4024635"/>
          </a:xfrm>
          <a:prstGeom prst="rect">
            <a:avLst/>
          </a:prstGeom>
        </p:spPr>
      </p:pic>
    </p:spTree>
    <p:extLst>
      <p:ext uri="{BB962C8B-B14F-4D97-AF65-F5344CB8AC3E}">
        <p14:creationId xmlns:p14="http://schemas.microsoft.com/office/powerpoint/2010/main" val="665611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AD29-CD3E-437A-AAB2-821075EC47D6}"/>
              </a:ext>
            </a:extLst>
          </p:cNvPr>
          <p:cNvSpPr>
            <a:spLocks noGrp="1"/>
          </p:cNvSpPr>
          <p:nvPr>
            <p:ph type="title"/>
          </p:nvPr>
        </p:nvSpPr>
        <p:spPr/>
        <p:txBody>
          <a:bodyPr/>
          <a:lstStyle/>
          <a:p>
            <a:r>
              <a:rPr lang="en-US" dirty="0" err="1"/>
              <a:t>Paulists</a:t>
            </a:r>
            <a:r>
              <a:rPr lang="en-US" dirty="0"/>
              <a:t> and Newman Club – UC Berkeley</a:t>
            </a:r>
          </a:p>
        </p:txBody>
      </p:sp>
      <p:sp>
        <p:nvSpPr>
          <p:cNvPr id="3" name="Content Placeholder 2">
            <a:extLst>
              <a:ext uri="{FF2B5EF4-FFF2-40B4-BE49-F238E27FC236}">
                <a16:creationId xmlns:a16="http://schemas.microsoft.com/office/drawing/2014/main" id="{A5AB1E61-F8E1-48D1-BBFB-7295DD3C63A2}"/>
              </a:ext>
            </a:extLst>
          </p:cNvPr>
          <p:cNvSpPr>
            <a:spLocks noGrp="1"/>
          </p:cNvSpPr>
          <p:nvPr>
            <p:ph idx="1"/>
          </p:nvPr>
        </p:nvSpPr>
        <p:spPr/>
        <p:txBody>
          <a:bodyPr/>
          <a:lstStyle/>
          <a:p>
            <a:r>
              <a:rPr lang="en-US" dirty="0"/>
              <a:t>Old Newman Club and new Holy Spirit Newman parish </a:t>
            </a:r>
          </a:p>
        </p:txBody>
      </p:sp>
      <p:pic>
        <p:nvPicPr>
          <p:cNvPr id="4" name="Picture 3">
            <a:extLst>
              <a:ext uri="{FF2B5EF4-FFF2-40B4-BE49-F238E27FC236}">
                <a16:creationId xmlns:a16="http://schemas.microsoft.com/office/drawing/2014/main" id="{8468C26A-899D-4EEE-91C4-A99D354A4BB7}"/>
              </a:ext>
            </a:extLst>
          </p:cNvPr>
          <p:cNvPicPr/>
          <p:nvPr/>
        </p:nvPicPr>
        <p:blipFill>
          <a:blip r:embed="rId3"/>
          <a:stretch>
            <a:fillRect/>
          </a:stretch>
        </p:blipFill>
        <p:spPr>
          <a:xfrm>
            <a:off x="152400" y="2226618"/>
            <a:ext cx="5943600" cy="3724275"/>
          </a:xfrm>
          <a:prstGeom prst="rect">
            <a:avLst/>
          </a:prstGeom>
        </p:spPr>
      </p:pic>
      <p:pic>
        <p:nvPicPr>
          <p:cNvPr id="5" name="Picture 4">
            <a:extLst>
              <a:ext uri="{FF2B5EF4-FFF2-40B4-BE49-F238E27FC236}">
                <a16:creationId xmlns:a16="http://schemas.microsoft.com/office/drawing/2014/main" id="{D2C3F2C3-86F7-4044-B1D6-059D853A2FD4}"/>
              </a:ext>
            </a:extLst>
          </p:cNvPr>
          <p:cNvPicPr/>
          <p:nvPr/>
        </p:nvPicPr>
        <p:blipFill>
          <a:blip r:embed="rId4"/>
          <a:stretch>
            <a:fillRect/>
          </a:stretch>
        </p:blipFill>
        <p:spPr>
          <a:xfrm>
            <a:off x="6262868" y="2619054"/>
            <a:ext cx="4924064" cy="3557909"/>
          </a:xfrm>
          <a:prstGeom prst="rect">
            <a:avLst/>
          </a:prstGeom>
        </p:spPr>
      </p:pic>
    </p:spTree>
    <p:extLst>
      <p:ext uri="{BB962C8B-B14F-4D97-AF65-F5344CB8AC3E}">
        <p14:creationId xmlns:p14="http://schemas.microsoft.com/office/powerpoint/2010/main" val="1020112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DC9B-53FE-4E4F-B815-5079B19734A5}"/>
              </a:ext>
            </a:extLst>
          </p:cNvPr>
          <p:cNvSpPr>
            <a:spLocks noGrp="1"/>
          </p:cNvSpPr>
          <p:nvPr>
            <p:ph type="title"/>
          </p:nvPr>
        </p:nvSpPr>
        <p:spPr/>
        <p:txBody>
          <a:bodyPr/>
          <a:lstStyle/>
          <a:p>
            <a:r>
              <a:rPr lang="en-US" dirty="0"/>
              <a:t>Early joke – they named the freeway after him</a:t>
            </a:r>
          </a:p>
        </p:txBody>
      </p:sp>
      <p:pic>
        <p:nvPicPr>
          <p:cNvPr id="5" name="Content Placeholder 4">
            <a:extLst>
              <a:ext uri="{FF2B5EF4-FFF2-40B4-BE49-F238E27FC236}">
                <a16:creationId xmlns:a16="http://schemas.microsoft.com/office/drawing/2014/main" id="{5B4F7879-8A46-41FB-933F-6FCCB51B2D30}"/>
              </a:ext>
            </a:extLst>
          </p:cNvPr>
          <p:cNvPicPr>
            <a:picLocks noGrp="1"/>
          </p:cNvPicPr>
          <p:nvPr>
            <p:ph idx="1"/>
          </p:nvPr>
        </p:nvPicPr>
        <p:blipFill>
          <a:blip r:embed="rId3"/>
          <a:stretch>
            <a:fillRect/>
          </a:stretch>
        </p:blipFill>
        <p:spPr>
          <a:xfrm rot="10800000">
            <a:off x="4657725" y="1953419"/>
            <a:ext cx="2876550" cy="4095750"/>
          </a:xfrm>
          <a:prstGeom prst="rect">
            <a:avLst/>
          </a:prstGeom>
        </p:spPr>
      </p:pic>
    </p:spTree>
    <p:extLst>
      <p:ext uri="{BB962C8B-B14F-4D97-AF65-F5344CB8AC3E}">
        <p14:creationId xmlns:p14="http://schemas.microsoft.com/office/powerpoint/2010/main" val="104975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A7B5-DBC3-453C-B37E-482574388FA2}"/>
              </a:ext>
            </a:extLst>
          </p:cNvPr>
          <p:cNvSpPr>
            <a:spLocks noGrp="1"/>
          </p:cNvSpPr>
          <p:nvPr>
            <p:ph type="title"/>
          </p:nvPr>
        </p:nvSpPr>
        <p:spPr/>
        <p:txBody>
          <a:bodyPr/>
          <a:lstStyle/>
          <a:p>
            <a:r>
              <a:rPr lang="en-US" dirty="0"/>
              <a:t>Sisters of the Holy Family</a:t>
            </a:r>
          </a:p>
        </p:txBody>
      </p:sp>
      <p:pic>
        <p:nvPicPr>
          <p:cNvPr id="4" name="Picture 3">
            <a:extLst>
              <a:ext uri="{FF2B5EF4-FFF2-40B4-BE49-F238E27FC236}">
                <a16:creationId xmlns:a16="http://schemas.microsoft.com/office/drawing/2014/main" id="{E451634A-28E7-4F62-B5A4-CCAD32CA7857}"/>
              </a:ext>
            </a:extLst>
          </p:cNvPr>
          <p:cNvPicPr/>
          <p:nvPr/>
        </p:nvPicPr>
        <p:blipFill>
          <a:blip r:embed="rId3"/>
          <a:stretch>
            <a:fillRect/>
          </a:stretch>
        </p:blipFill>
        <p:spPr>
          <a:xfrm rot="10800000">
            <a:off x="838199" y="1887467"/>
            <a:ext cx="5076463" cy="2904451"/>
          </a:xfrm>
          <a:prstGeom prst="rect">
            <a:avLst/>
          </a:prstGeom>
        </p:spPr>
      </p:pic>
      <p:pic>
        <p:nvPicPr>
          <p:cNvPr id="5" name="Content Placeholder 4">
            <a:extLst>
              <a:ext uri="{FF2B5EF4-FFF2-40B4-BE49-F238E27FC236}">
                <a16:creationId xmlns:a16="http://schemas.microsoft.com/office/drawing/2014/main" id="{C3CCB30F-A9DF-4A08-9899-EA473B30C2BE}"/>
              </a:ext>
            </a:extLst>
          </p:cNvPr>
          <p:cNvPicPr>
            <a:picLocks noGrp="1"/>
          </p:cNvPicPr>
          <p:nvPr>
            <p:ph idx="1"/>
          </p:nvPr>
        </p:nvPicPr>
        <p:blipFill>
          <a:blip r:embed="rId4"/>
          <a:stretch>
            <a:fillRect/>
          </a:stretch>
        </p:blipFill>
        <p:spPr>
          <a:xfrm rot="10800000">
            <a:off x="6400800" y="1887467"/>
            <a:ext cx="5659538" cy="4427749"/>
          </a:xfrm>
          <a:prstGeom prst="rect">
            <a:avLst/>
          </a:prstGeom>
        </p:spPr>
      </p:pic>
    </p:spTree>
    <p:extLst>
      <p:ext uri="{BB962C8B-B14F-4D97-AF65-F5344CB8AC3E}">
        <p14:creationId xmlns:p14="http://schemas.microsoft.com/office/powerpoint/2010/main" val="2902663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94F3C-2B42-41CF-BEC3-7253340A5CFE}"/>
              </a:ext>
            </a:extLst>
          </p:cNvPr>
          <p:cNvSpPr>
            <a:spLocks noGrp="1"/>
          </p:cNvSpPr>
          <p:nvPr>
            <p:ph type="title"/>
          </p:nvPr>
        </p:nvSpPr>
        <p:spPr/>
        <p:txBody>
          <a:bodyPr/>
          <a:lstStyle/>
          <a:p>
            <a:r>
              <a:rPr lang="en-US" dirty="0"/>
              <a:t>The Redemptorists</a:t>
            </a:r>
          </a:p>
        </p:txBody>
      </p:sp>
      <p:pic>
        <p:nvPicPr>
          <p:cNvPr id="4" name="Picture 3">
            <a:extLst>
              <a:ext uri="{FF2B5EF4-FFF2-40B4-BE49-F238E27FC236}">
                <a16:creationId xmlns:a16="http://schemas.microsoft.com/office/drawing/2014/main" id="{1881DCD2-AD73-48D6-A74D-16929810D10D}"/>
              </a:ext>
            </a:extLst>
          </p:cNvPr>
          <p:cNvPicPr/>
          <p:nvPr/>
        </p:nvPicPr>
        <p:blipFill>
          <a:blip r:embed="rId3"/>
          <a:stretch>
            <a:fillRect/>
          </a:stretch>
        </p:blipFill>
        <p:spPr>
          <a:xfrm>
            <a:off x="1897282" y="1606590"/>
            <a:ext cx="7489785" cy="4978882"/>
          </a:xfrm>
          <a:prstGeom prst="rect">
            <a:avLst/>
          </a:prstGeom>
        </p:spPr>
      </p:pic>
    </p:spTree>
    <p:extLst>
      <p:ext uri="{BB962C8B-B14F-4D97-AF65-F5344CB8AC3E}">
        <p14:creationId xmlns:p14="http://schemas.microsoft.com/office/powerpoint/2010/main" val="2590235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3B2A-100B-4C8F-A324-B43BEFB78147}"/>
              </a:ext>
            </a:extLst>
          </p:cNvPr>
          <p:cNvSpPr>
            <a:spLocks noGrp="1"/>
          </p:cNvSpPr>
          <p:nvPr>
            <p:ph type="title"/>
          </p:nvPr>
        </p:nvSpPr>
        <p:spPr/>
        <p:txBody>
          <a:bodyPr/>
          <a:lstStyle/>
          <a:p>
            <a:r>
              <a:rPr lang="en-US" dirty="0"/>
              <a:t>We are an immigrant church</a:t>
            </a:r>
          </a:p>
        </p:txBody>
      </p:sp>
      <p:sp>
        <p:nvSpPr>
          <p:cNvPr id="3" name="Content Placeholder 2">
            <a:extLst>
              <a:ext uri="{FF2B5EF4-FFF2-40B4-BE49-F238E27FC236}">
                <a16:creationId xmlns:a16="http://schemas.microsoft.com/office/drawing/2014/main" id="{54598CEB-8564-46EC-B6CE-E31707AB38D9}"/>
              </a:ext>
            </a:extLst>
          </p:cNvPr>
          <p:cNvSpPr>
            <a:spLocks noGrp="1"/>
          </p:cNvSpPr>
          <p:nvPr>
            <p:ph idx="1"/>
          </p:nvPr>
        </p:nvSpPr>
        <p:spPr/>
        <p:txBody>
          <a:bodyPr/>
          <a:lstStyle/>
          <a:p>
            <a:r>
              <a:rPr lang="en-US" dirty="0"/>
              <a:t>We have catered to four major immigrant groups in our history</a:t>
            </a:r>
          </a:p>
          <a:p>
            <a:r>
              <a:rPr lang="en-US" dirty="0"/>
              <a:t>	Irish</a:t>
            </a:r>
          </a:p>
          <a:p>
            <a:r>
              <a:rPr lang="en-US" dirty="0"/>
              <a:t>	Portuguese – especially at Holy Spirit in Fremont</a:t>
            </a:r>
          </a:p>
          <a:p>
            <a:r>
              <a:rPr lang="en-US" dirty="0"/>
              <a:t>	Germans</a:t>
            </a:r>
          </a:p>
          <a:p>
            <a:r>
              <a:rPr lang="en-US" dirty="0"/>
              <a:t>	Italians</a:t>
            </a:r>
          </a:p>
          <a:p>
            <a:endParaRPr lang="en-US" dirty="0"/>
          </a:p>
        </p:txBody>
      </p:sp>
    </p:spTree>
    <p:extLst>
      <p:ext uri="{BB962C8B-B14F-4D97-AF65-F5344CB8AC3E}">
        <p14:creationId xmlns:p14="http://schemas.microsoft.com/office/powerpoint/2010/main" val="4031042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A068-78B8-4940-8897-E47FF43070F4}"/>
              </a:ext>
            </a:extLst>
          </p:cNvPr>
          <p:cNvSpPr>
            <a:spLocks noGrp="1"/>
          </p:cNvSpPr>
          <p:nvPr>
            <p:ph type="title"/>
          </p:nvPr>
        </p:nvSpPr>
        <p:spPr/>
        <p:txBody>
          <a:bodyPr/>
          <a:lstStyle/>
          <a:p>
            <a:r>
              <a:rPr lang="en-US" dirty="0"/>
              <a:t>Societies</a:t>
            </a:r>
          </a:p>
        </p:txBody>
      </p:sp>
      <p:sp>
        <p:nvSpPr>
          <p:cNvPr id="3" name="Content Placeholder 2">
            <a:extLst>
              <a:ext uri="{FF2B5EF4-FFF2-40B4-BE49-F238E27FC236}">
                <a16:creationId xmlns:a16="http://schemas.microsoft.com/office/drawing/2014/main" id="{2A759580-68E5-4FB7-A0B4-8A5565C02035}"/>
              </a:ext>
            </a:extLst>
          </p:cNvPr>
          <p:cNvSpPr>
            <a:spLocks noGrp="1"/>
          </p:cNvSpPr>
          <p:nvPr>
            <p:ph idx="1"/>
          </p:nvPr>
        </p:nvSpPr>
        <p:spPr/>
        <p:txBody>
          <a:bodyPr/>
          <a:lstStyle/>
          <a:p>
            <a:r>
              <a:rPr lang="en-US" dirty="0"/>
              <a:t>        1885 Young Men’s Institute</a:t>
            </a:r>
          </a:p>
          <a:p>
            <a:r>
              <a:rPr lang="en-US" dirty="0"/>
              <a:t>	1889 Young Ladies Institute</a:t>
            </a:r>
          </a:p>
          <a:p>
            <a:r>
              <a:rPr lang="en-US" dirty="0"/>
              <a:t>	1895 League of the Cross Cadets, a temperance organization</a:t>
            </a:r>
          </a:p>
          <a:p>
            <a:r>
              <a:rPr lang="en-US" dirty="0"/>
              <a:t>	1903 Knights of Columbus</a:t>
            </a:r>
          </a:p>
          <a:p>
            <a:r>
              <a:rPr lang="en-US" dirty="0"/>
              <a:t>	1924 Italian Catholic Federation</a:t>
            </a:r>
          </a:p>
          <a:p>
            <a:endParaRPr lang="en-US" dirty="0"/>
          </a:p>
        </p:txBody>
      </p:sp>
    </p:spTree>
    <p:extLst>
      <p:ext uri="{BB962C8B-B14F-4D97-AF65-F5344CB8AC3E}">
        <p14:creationId xmlns:p14="http://schemas.microsoft.com/office/powerpoint/2010/main" val="516362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794C-0DF6-4285-8BED-A45C911B37E1}"/>
              </a:ext>
            </a:extLst>
          </p:cNvPr>
          <p:cNvSpPr>
            <a:spLocks noGrp="1"/>
          </p:cNvSpPr>
          <p:nvPr>
            <p:ph type="title"/>
          </p:nvPr>
        </p:nvSpPr>
        <p:spPr/>
        <p:txBody>
          <a:bodyPr/>
          <a:lstStyle/>
          <a:p>
            <a:r>
              <a:rPr lang="en-US" dirty="0"/>
              <a:t>Changes brought by WWII</a:t>
            </a:r>
          </a:p>
        </p:txBody>
      </p:sp>
      <p:sp>
        <p:nvSpPr>
          <p:cNvPr id="3" name="Content Placeholder 2">
            <a:extLst>
              <a:ext uri="{FF2B5EF4-FFF2-40B4-BE49-F238E27FC236}">
                <a16:creationId xmlns:a16="http://schemas.microsoft.com/office/drawing/2014/main" id="{B6A69402-3EAA-41C4-A91C-4FBBDA9EECE3}"/>
              </a:ext>
            </a:extLst>
          </p:cNvPr>
          <p:cNvSpPr>
            <a:spLocks noGrp="1"/>
          </p:cNvSpPr>
          <p:nvPr>
            <p:ph idx="1"/>
          </p:nvPr>
        </p:nvSpPr>
        <p:spPr/>
        <p:txBody>
          <a:bodyPr/>
          <a:lstStyle/>
          <a:p>
            <a:r>
              <a:rPr lang="en-US" dirty="0"/>
              <a:t>Many African-Americans came to work in shipbuilding and other war industries. </a:t>
            </a:r>
          </a:p>
          <a:p>
            <a:r>
              <a:rPr lang="en-US" dirty="0"/>
              <a:t>The government started the Bracero Program to bring Mexican Nationals to the U.S. to work in the fields.  Cesar Chavez and Dolores Huerta started the National Farmworkers Association which became the United Farmworkers. </a:t>
            </a:r>
          </a:p>
          <a:p>
            <a:r>
              <a:rPr lang="en-US" dirty="0"/>
              <a:t>The Diocese absorbed many priests who had fled Europe and the Nazi’s and the Communists. </a:t>
            </a:r>
          </a:p>
          <a:p>
            <a:r>
              <a:rPr lang="en-US" dirty="0"/>
              <a:t>The Diocese experiences great growth and expansion. </a:t>
            </a:r>
          </a:p>
        </p:txBody>
      </p:sp>
    </p:spTree>
    <p:extLst>
      <p:ext uri="{BB962C8B-B14F-4D97-AF65-F5344CB8AC3E}">
        <p14:creationId xmlns:p14="http://schemas.microsoft.com/office/powerpoint/2010/main" val="2313815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846D-218A-498B-9248-8CF236F7F6FE}"/>
              </a:ext>
            </a:extLst>
          </p:cNvPr>
          <p:cNvSpPr>
            <a:spLocks noGrp="1"/>
          </p:cNvSpPr>
          <p:nvPr>
            <p:ph type="title"/>
          </p:nvPr>
        </p:nvSpPr>
        <p:spPr/>
        <p:txBody>
          <a:bodyPr/>
          <a:lstStyle/>
          <a:p>
            <a:r>
              <a:rPr lang="en-US" dirty="0"/>
              <a:t>The Diocese of Oakland was born</a:t>
            </a:r>
          </a:p>
        </p:txBody>
      </p:sp>
      <p:sp>
        <p:nvSpPr>
          <p:cNvPr id="3" name="Content Placeholder 2">
            <a:extLst>
              <a:ext uri="{FF2B5EF4-FFF2-40B4-BE49-F238E27FC236}">
                <a16:creationId xmlns:a16="http://schemas.microsoft.com/office/drawing/2014/main" id="{8E976609-7C61-4E1F-B84A-8C2F2E435AA7}"/>
              </a:ext>
            </a:extLst>
          </p:cNvPr>
          <p:cNvSpPr>
            <a:spLocks noGrp="1"/>
          </p:cNvSpPr>
          <p:nvPr>
            <p:ph idx="1"/>
          </p:nvPr>
        </p:nvSpPr>
        <p:spPr/>
        <p:txBody>
          <a:bodyPr/>
          <a:lstStyle/>
          <a:p>
            <a:r>
              <a:rPr lang="en-US" dirty="0"/>
              <a:t>The Diocese was born on January 13, 1962.  It was spun off from the Archdiocese of San Francisco along with the dioceses of Santa Rosa and Stockton.  San Jose came much later in 1981.  Our bishop was Floyd L Begin.  He initiated a “Spiritual Crusade” to kick off the Diocese on an energetic footing. </a:t>
            </a:r>
          </a:p>
          <a:p>
            <a:r>
              <a:rPr lang="en-US" dirty="0"/>
              <a:t>We soon embraced the years of Vatican II and the issues it brought, like Ecumenism and the new liturgy.  St Francis de Sales parish in Oakland was dedicated as the Cathedral.  It needed a renovation to meet the needs of a cathedral.</a:t>
            </a:r>
          </a:p>
        </p:txBody>
      </p:sp>
    </p:spTree>
    <p:extLst>
      <p:ext uri="{BB962C8B-B14F-4D97-AF65-F5344CB8AC3E}">
        <p14:creationId xmlns:p14="http://schemas.microsoft.com/office/powerpoint/2010/main" val="1825846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C0611-3F79-43AB-93A0-1DF6F7C8A25C}"/>
              </a:ext>
            </a:extLst>
          </p:cNvPr>
          <p:cNvSpPr>
            <a:spLocks noGrp="1"/>
          </p:cNvSpPr>
          <p:nvPr>
            <p:ph type="title"/>
          </p:nvPr>
        </p:nvSpPr>
        <p:spPr/>
        <p:txBody>
          <a:bodyPr/>
          <a:lstStyle/>
          <a:p>
            <a:r>
              <a:rPr lang="en-US" dirty="0"/>
              <a:t>Turmoil: the thirst for social justice</a:t>
            </a:r>
          </a:p>
        </p:txBody>
      </p:sp>
      <p:sp>
        <p:nvSpPr>
          <p:cNvPr id="3" name="Content Placeholder 2">
            <a:extLst>
              <a:ext uri="{FF2B5EF4-FFF2-40B4-BE49-F238E27FC236}">
                <a16:creationId xmlns:a16="http://schemas.microsoft.com/office/drawing/2014/main" id="{8565E58F-5A6B-4372-9B76-CEE1FE09B278}"/>
              </a:ext>
            </a:extLst>
          </p:cNvPr>
          <p:cNvSpPr>
            <a:spLocks noGrp="1"/>
          </p:cNvSpPr>
          <p:nvPr>
            <p:ph idx="1"/>
          </p:nvPr>
        </p:nvSpPr>
        <p:spPr/>
        <p:txBody>
          <a:bodyPr>
            <a:normAutofit fontScale="85000" lnSpcReduction="20000"/>
          </a:bodyPr>
          <a:lstStyle/>
          <a:p>
            <a:r>
              <a:rPr lang="en-US" dirty="0"/>
              <a:t>We faced many new issues of social justice</a:t>
            </a:r>
          </a:p>
          <a:p>
            <a:r>
              <a:rPr lang="en-US" dirty="0"/>
              <a:t>	The struggle for racial justice</a:t>
            </a:r>
          </a:p>
          <a:p>
            <a:r>
              <a:rPr lang="en-US" dirty="0"/>
              <a:t>	United Farmworkers (UFW)</a:t>
            </a:r>
          </a:p>
          <a:p>
            <a:r>
              <a:rPr lang="en-US" dirty="0"/>
              <a:t>	Bishop Cummins establish a Commission of Social Justice.  The diocese paused to reflect on the findings and the Adult Education Program sponsored a number of meetings on “Civil Disorders and Our Community in 1968.</a:t>
            </a:r>
          </a:p>
          <a:p>
            <a:r>
              <a:rPr lang="en-US" dirty="0"/>
              <a:t>	The Right To Life</a:t>
            </a:r>
          </a:p>
          <a:p>
            <a:r>
              <a:rPr lang="en-US" dirty="0"/>
              <a:t>	In 1975 Bishop Begin issued a pastoral letter “On Criminal Justice and Corrections”.  He established the Office of Criminal Justice within the Chancery which eventually was placed under Catholic Charities.</a:t>
            </a:r>
          </a:p>
          <a:p>
            <a:r>
              <a:rPr lang="en-US" dirty="0"/>
              <a:t>	Turmoil was occurring within the Church over issues like the Vietnam War, civil rights and other social issues, Vatican II, </a:t>
            </a:r>
            <a:r>
              <a:rPr lang="en-US" dirty="0" err="1"/>
              <a:t>Humanae</a:t>
            </a:r>
            <a:r>
              <a:rPr lang="en-US" dirty="0"/>
              <a:t> Vitae, Catholics stopped going to Mass and priests and nuns were leaving.</a:t>
            </a:r>
          </a:p>
          <a:p>
            <a:endParaRPr lang="en-US" dirty="0"/>
          </a:p>
        </p:txBody>
      </p:sp>
    </p:spTree>
    <p:extLst>
      <p:ext uri="{BB962C8B-B14F-4D97-AF65-F5344CB8AC3E}">
        <p14:creationId xmlns:p14="http://schemas.microsoft.com/office/powerpoint/2010/main" val="624831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22EF-A18A-4793-9F35-A25889082EE7}"/>
              </a:ext>
            </a:extLst>
          </p:cNvPr>
          <p:cNvSpPr>
            <a:spLocks noGrp="1"/>
          </p:cNvSpPr>
          <p:nvPr>
            <p:ph type="title"/>
          </p:nvPr>
        </p:nvSpPr>
        <p:spPr/>
        <p:txBody>
          <a:bodyPr/>
          <a:lstStyle/>
          <a:p>
            <a:r>
              <a:rPr lang="en-US" dirty="0"/>
              <a:t>The beginning of the end (of the foundation)</a:t>
            </a:r>
          </a:p>
        </p:txBody>
      </p:sp>
      <p:sp>
        <p:nvSpPr>
          <p:cNvPr id="3" name="Content Placeholder 2">
            <a:extLst>
              <a:ext uri="{FF2B5EF4-FFF2-40B4-BE49-F238E27FC236}">
                <a16:creationId xmlns:a16="http://schemas.microsoft.com/office/drawing/2014/main" id="{CAC17268-B475-4223-8B55-EBCA9B874144}"/>
              </a:ext>
            </a:extLst>
          </p:cNvPr>
          <p:cNvSpPr>
            <a:spLocks noGrp="1"/>
          </p:cNvSpPr>
          <p:nvPr>
            <p:ph idx="1"/>
          </p:nvPr>
        </p:nvSpPr>
        <p:spPr/>
        <p:txBody>
          <a:bodyPr>
            <a:normAutofit fontScale="92500" lnSpcReduction="20000"/>
          </a:bodyPr>
          <a:lstStyle/>
          <a:p>
            <a:r>
              <a:rPr lang="en-US" dirty="0"/>
              <a:t>SPRED – Special Religious Education for the developmentally disabled was founded in 1966</a:t>
            </a:r>
          </a:p>
          <a:p>
            <a:r>
              <a:rPr lang="en-US" dirty="0"/>
              <a:t>The charitable Saint Vincent de Paul Society was founded in France in 1833.  It was established in Oakland at Sacred Heart Parish in 1878, but was dissolved in 1892.  It was re-established during the Great Depression in 1931 at St Mary’s Parish in Oakland.</a:t>
            </a:r>
          </a:p>
          <a:p>
            <a:r>
              <a:rPr lang="en-US" dirty="0"/>
              <a:t>The San Antonio Youth Project was established at St Anthony’s Parish in 1962.</a:t>
            </a:r>
          </a:p>
          <a:p>
            <a:r>
              <a:rPr lang="en-US" dirty="0"/>
              <a:t>Catholic Schools were becoming a challenge as lay teachers started to outnumber religious with the resulting increase of costs due to wages.</a:t>
            </a:r>
          </a:p>
          <a:p>
            <a:r>
              <a:rPr lang="en-US" dirty="0"/>
              <a:t>On February 5, 1977, his 75th birthday, Bishop Begin submitted his resignation, as is required by Canon Law.  He died shortly after on April 26, of cancer which he had battled with since 1972.</a:t>
            </a:r>
          </a:p>
          <a:p>
            <a:endParaRPr lang="en-US" dirty="0"/>
          </a:p>
        </p:txBody>
      </p:sp>
    </p:spTree>
    <p:extLst>
      <p:ext uri="{BB962C8B-B14F-4D97-AF65-F5344CB8AC3E}">
        <p14:creationId xmlns:p14="http://schemas.microsoft.com/office/powerpoint/2010/main" val="3536186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F453-FB18-49EB-A29D-A57E0EB47539}"/>
              </a:ext>
            </a:extLst>
          </p:cNvPr>
          <p:cNvSpPr>
            <a:spLocks noGrp="1"/>
          </p:cNvSpPr>
          <p:nvPr>
            <p:ph type="title"/>
          </p:nvPr>
        </p:nvSpPr>
        <p:spPr/>
        <p:txBody>
          <a:bodyPr/>
          <a:lstStyle/>
          <a:p>
            <a:r>
              <a:rPr lang="en-US" dirty="0"/>
              <a:t>The era of John Cummins</a:t>
            </a:r>
          </a:p>
        </p:txBody>
      </p:sp>
      <p:sp>
        <p:nvSpPr>
          <p:cNvPr id="3" name="Content Placeholder 2">
            <a:extLst>
              <a:ext uri="{FF2B5EF4-FFF2-40B4-BE49-F238E27FC236}">
                <a16:creationId xmlns:a16="http://schemas.microsoft.com/office/drawing/2014/main" id="{6B0E1FF5-8F1D-4F7A-9754-96ECE8A4FCAD}"/>
              </a:ext>
            </a:extLst>
          </p:cNvPr>
          <p:cNvSpPr>
            <a:spLocks noGrp="1"/>
          </p:cNvSpPr>
          <p:nvPr>
            <p:ph idx="1"/>
          </p:nvPr>
        </p:nvSpPr>
        <p:spPr/>
        <p:txBody>
          <a:bodyPr>
            <a:normAutofit fontScale="70000" lnSpcReduction="20000"/>
          </a:bodyPr>
          <a:lstStyle/>
          <a:p>
            <a:r>
              <a:rPr lang="en-US" dirty="0"/>
              <a:t>Fr John Cummins was appointed the 2nd bishop of Oakland on May 3, 1977.</a:t>
            </a:r>
          </a:p>
          <a:p>
            <a:r>
              <a:rPr lang="en-US" dirty="0"/>
              <a:t>The world and the diocese were changing, especially the role of women (lay and religious) in ministry, as post-Vatican II, many women religious were re-evaluate their role in ministry and vocation.</a:t>
            </a:r>
          </a:p>
          <a:p>
            <a:r>
              <a:rPr lang="en-US" dirty="0"/>
              <a:t>Bishop Cummins appointed Sister Barbara Flannery of the Carondelet Sisters as Chancellor of the Diocese and Dominican Sr Rosemarie Hennessy as Superintendent of Schools.</a:t>
            </a:r>
          </a:p>
          <a:p>
            <a:r>
              <a:rPr lang="en-US" dirty="0"/>
              <a:t>Bishop Cummins was a strong advocate of social justice and called upon the institutions of higher learning to assist the Catholic Bishops in developing pastoral letters on peace and the economy.</a:t>
            </a:r>
          </a:p>
          <a:p>
            <a:r>
              <a:rPr lang="en-US" dirty="0"/>
              <a:t>The world was experiencing a lot of injustice in Central America which was a concern to many.  By 1982, 30% of the parishes in the Diocese had social concerns committees.</a:t>
            </a:r>
          </a:p>
          <a:p>
            <a:r>
              <a:rPr lang="en-US" dirty="0"/>
              <a:t>Faith-based community organizing was established with the Oakland Community Organization (OCO).  In later years, St Joseph’s MSJ joined a sister organization Congregations Organizing For Renewal (COR)</a:t>
            </a:r>
          </a:p>
          <a:p>
            <a:r>
              <a:rPr lang="en-US" dirty="0"/>
              <a:t>Parish pastoral councils were established as well as the Diocesan Pastoral Council.</a:t>
            </a:r>
          </a:p>
          <a:p>
            <a:r>
              <a:rPr lang="en-US" dirty="0"/>
              <a:t>Bishop Cummins established the RCIA: Rite of Christian Formation for Adults in 1981</a:t>
            </a:r>
          </a:p>
          <a:p>
            <a:endParaRPr lang="en-US" dirty="0"/>
          </a:p>
        </p:txBody>
      </p:sp>
    </p:spTree>
    <p:extLst>
      <p:ext uri="{BB962C8B-B14F-4D97-AF65-F5344CB8AC3E}">
        <p14:creationId xmlns:p14="http://schemas.microsoft.com/office/powerpoint/2010/main" val="1044502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4427-0494-4388-B456-13C783F5967D}"/>
              </a:ext>
            </a:extLst>
          </p:cNvPr>
          <p:cNvSpPr>
            <a:spLocks noGrp="1"/>
          </p:cNvSpPr>
          <p:nvPr>
            <p:ph type="title"/>
          </p:nvPr>
        </p:nvSpPr>
        <p:spPr/>
        <p:txBody>
          <a:bodyPr/>
          <a:lstStyle/>
          <a:p>
            <a:r>
              <a:rPr lang="en-US" dirty="0"/>
              <a:t>The era of John Cummins 2</a:t>
            </a:r>
          </a:p>
        </p:txBody>
      </p:sp>
      <p:sp>
        <p:nvSpPr>
          <p:cNvPr id="3" name="Content Placeholder 2">
            <a:extLst>
              <a:ext uri="{FF2B5EF4-FFF2-40B4-BE49-F238E27FC236}">
                <a16:creationId xmlns:a16="http://schemas.microsoft.com/office/drawing/2014/main" id="{E4D73925-C3C6-4914-B6C5-1DEFAF744BC6}"/>
              </a:ext>
            </a:extLst>
          </p:cNvPr>
          <p:cNvSpPr>
            <a:spLocks noGrp="1"/>
          </p:cNvSpPr>
          <p:nvPr>
            <p:ph idx="1"/>
          </p:nvPr>
        </p:nvSpPr>
        <p:spPr/>
        <p:txBody>
          <a:bodyPr>
            <a:normAutofit fontScale="62500" lnSpcReduction="20000"/>
          </a:bodyPr>
          <a:lstStyle/>
          <a:p>
            <a:r>
              <a:rPr lang="en-US" dirty="0"/>
              <a:t>On June 27, 1987, the Diocese celebrated its 25th Jubilee at Laney College and the Kaiser Convention Center</a:t>
            </a:r>
          </a:p>
          <a:p>
            <a:r>
              <a:rPr lang="en-US" dirty="0"/>
              <a:t>In 1987, the region was graced with the papal visit of Pope Saint John Paul II.  Although he did not visit Oakland, many travelled to Monterey and San Francisco (Candlestick Park) to see him.</a:t>
            </a:r>
          </a:p>
          <a:p>
            <a:r>
              <a:rPr lang="en-US" dirty="0"/>
              <a:t>The Diocese suffered the Loma </a:t>
            </a:r>
            <a:r>
              <a:rPr lang="en-US" dirty="0" err="1"/>
              <a:t>Prieta</a:t>
            </a:r>
            <a:r>
              <a:rPr lang="en-US" dirty="0"/>
              <a:t> earthquake of 1989 which did permanent damage to the Cathedral of St Francis de Sales.</a:t>
            </a:r>
          </a:p>
          <a:p>
            <a:r>
              <a:rPr lang="en-US" dirty="0"/>
              <a:t>The Diocese also suffered from the firestorm in the Oakland Hills in 1991.</a:t>
            </a:r>
          </a:p>
          <a:p>
            <a:r>
              <a:rPr lang="en-US" dirty="0"/>
              <a:t>Bishop Cummins established a strategic planning process and implemented a pastoral plan</a:t>
            </a:r>
          </a:p>
          <a:p>
            <a:r>
              <a:rPr lang="en-US" dirty="0"/>
              <a:t>The School of Pastoral Ministry was established in 1995</a:t>
            </a:r>
          </a:p>
          <a:p>
            <a:r>
              <a:rPr lang="en-US" dirty="0"/>
              <a:t>After a trial run St Augustine’s in Pleasanton, the Diocese undertook the RENEW program in 1995.</a:t>
            </a:r>
          </a:p>
          <a:p>
            <a:r>
              <a:rPr lang="en-US" dirty="0"/>
              <a:t>New consultative bodies were established like the </a:t>
            </a:r>
            <a:r>
              <a:rPr lang="en-US" dirty="0" err="1"/>
              <a:t>Presbyteral</a:t>
            </a:r>
            <a:r>
              <a:rPr lang="en-US" dirty="0"/>
              <a:t> Council, a new Diocesan Pastoral Council and a Deacon’s Council.</a:t>
            </a:r>
          </a:p>
          <a:p>
            <a:r>
              <a:rPr lang="en-US" dirty="0"/>
              <a:t>As ordained clergy diminished, several non-ordained persons were established a parish administrators.</a:t>
            </a:r>
          </a:p>
          <a:p>
            <a:r>
              <a:rPr lang="en-US" dirty="0"/>
              <a:t>In 1978, the first class of permanent deacons was ordained.</a:t>
            </a:r>
          </a:p>
          <a:p>
            <a:r>
              <a:rPr lang="en-US" dirty="0"/>
              <a:t>The Diocese incardinated a number of Episcopal priest converts who were </a:t>
            </a:r>
            <a:r>
              <a:rPr lang="en-US" dirty="0" err="1"/>
              <a:t>were</a:t>
            </a:r>
            <a:r>
              <a:rPr lang="en-US" dirty="0"/>
              <a:t> ordained as Catholic priests, some of the married.</a:t>
            </a:r>
          </a:p>
          <a:p>
            <a:endParaRPr lang="en-US" dirty="0"/>
          </a:p>
        </p:txBody>
      </p:sp>
    </p:spTree>
    <p:extLst>
      <p:ext uri="{BB962C8B-B14F-4D97-AF65-F5344CB8AC3E}">
        <p14:creationId xmlns:p14="http://schemas.microsoft.com/office/powerpoint/2010/main" val="400859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D1F6-0CFC-4AA1-8AC5-A2AFC62CA1EA}"/>
              </a:ext>
            </a:extLst>
          </p:cNvPr>
          <p:cNvSpPr>
            <a:spLocks noGrp="1"/>
          </p:cNvSpPr>
          <p:nvPr>
            <p:ph type="title"/>
          </p:nvPr>
        </p:nvSpPr>
        <p:spPr/>
        <p:txBody>
          <a:bodyPr/>
          <a:lstStyle/>
          <a:p>
            <a:r>
              <a:rPr lang="en-US" dirty="0"/>
              <a:t>Mission San Jose: where it all began</a:t>
            </a:r>
          </a:p>
        </p:txBody>
      </p:sp>
      <p:sp>
        <p:nvSpPr>
          <p:cNvPr id="5" name="Content Placeholder 4">
            <a:extLst>
              <a:ext uri="{FF2B5EF4-FFF2-40B4-BE49-F238E27FC236}">
                <a16:creationId xmlns:a16="http://schemas.microsoft.com/office/drawing/2014/main" id="{FD92CCB6-B595-44EA-B6D1-E83795A2ABA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5CFDA66-53BB-4AF1-8FC9-FFACFE9F0F01}"/>
              </a:ext>
            </a:extLst>
          </p:cNvPr>
          <p:cNvPicPr>
            <a:picLocks noChangeAspect="1"/>
          </p:cNvPicPr>
          <p:nvPr/>
        </p:nvPicPr>
        <p:blipFill>
          <a:blip r:embed="rId3"/>
          <a:stretch>
            <a:fillRect/>
          </a:stretch>
        </p:blipFill>
        <p:spPr>
          <a:xfrm>
            <a:off x="717450" y="1825625"/>
            <a:ext cx="6302286" cy="3475580"/>
          </a:xfrm>
          <a:prstGeom prst="rect">
            <a:avLst/>
          </a:prstGeom>
        </p:spPr>
      </p:pic>
      <p:pic>
        <p:nvPicPr>
          <p:cNvPr id="7" name="Picture 6">
            <a:extLst>
              <a:ext uri="{FF2B5EF4-FFF2-40B4-BE49-F238E27FC236}">
                <a16:creationId xmlns:a16="http://schemas.microsoft.com/office/drawing/2014/main" id="{0D5ABD4E-F7D8-40F8-B777-EC4905C546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53961" y="1960040"/>
            <a:ext cx="3873482" cy="2287869"/>
          </a:xfrm>
          <a:prstGeom prst="rect">
            <a:avLst/>
          </a:prstGeom>
          <a:noFill/>
          <a:ln>
            <a:noFill/>
          </a:ln>
        </p:spPr>
      </p:pic>
    </p:spTree>
    <p:extLst>
      <p:ext uri="{BB962C8B-B14F-4D97-AF65-F5344CB8AC3E}">
        <p14:creationId xmlns:p14="http://schemas.microsoft.com/office/powerpoint/2010/main" val="263220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DAA8-2882-41F3-8AAA-F944D916552D}"/>
              </a:ext>
            </a:extLst>
          </p:cNvPr>
          <p:cNvSpPr>
            <a:spLocks noGrp="1"/>
          </p:cNvSpPr>
          <p:nvPr>
            <p:ph type="title"/>
          </p:nvPr>
        </p:nvSpPr>
        <p:spPr/>
        <p:txBody>
          <a:bodyPr/>
          <a:lstStyle/>
          <a:p>
            <a:r>
              <a:rPr lang="en-US" dirty="0"/>
              <a:t>One Faith, Many Cultures</a:t>
            </a:r>
          </a:p>
        </p:txBody>
      </p:sp>
      <p:sp>
        <p:nvSpPr>
          <p:cNvPr id="3" name="Content Placeholder 2">
            <a:extLst>
              <a:ext uri="{FF2B5EF4-FFF2-40B4-BE49-F238E27FC236}">
                <a16:creationId xmlns:a16="http://schemas.microsoft.com/office/drawing/2014/main" id="{9FE5291B-0776-48D6-A9FD-60205A59F8E5}"/>
              </a:ext>
            </a:extLst>
          </p:cNvPr>
          <p:cNvSpPr>
            <a:spLocks noGrp="1"/>
          </p:cNvSpPr>
          <p:nvPr>
            <p:ph idx="1"/>
          </p:nvPr>
        </p:nvSpPr>
        <p:spPr/>
        <p:txBody>
          <a:bodyPr>
            <a:normAutofit/>
          </a:bodyPr>
          <a:lstStyle/>
          <a:p>
            <a:r>
              <a:rPr lang="en-US" sz="6000" dirty="0"/>
              <a:t>Latinos, African-Americans, Asians, Filipinos, Vietnamese, Chinese, Koreans, </a:t>
            </a:r>
            <a:r>
              <a:rPr lang="en-US" sz="6000" dirty="0" err="1"/>
              <a:t>Kmhmu</a:t>
            </a:r>
            <a:r>
              <a:rPr lang="en-US" sz="6000" dirty="0"/>
              <a:t>, Polish and other groups, including the Deaf.</a:t>
            </a:r>
          </a:p>
        </p:txBody>
      </p:sp>
    </p:spTree>
    <p:extLst>
      <p:ext uri="{BB962C8B-B14F-4D97-AF65-F5344CB8AC3E}">
        <p14:creationId xmlns:p14="http://schemas.microsoft.com/office/powerpoint/2010/main" val="2071753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3EA7-FB43-4A0D-B8C5-0F4ADEC9EECA}"/>
              </a:ext>
            </a:extLst>
          </p:cNvPr>
          <p:cNvSpPr>
            <a:spLocks noGrp="1"/>
          </p:cNvSpPr>
          <p:nvPr>
            <p:ph type="title"/>
          </p:nvPr>
        </p:nvSpPr>
        <p:spPr/>
        <p:txBody>
          <a:bodyPr/>
          <a:lstStyle/>
          <a:p>
            <a:r>
              <a:rPr lang="en-US" dirty="0"/>
              <a:t>JUBILEE 2000 AND BEYOND</a:t>
            </a:r>
          </a:p>
        </p:txBody>
      </p:sp>
      <p:sp>
        <p:nvSpPr>
          <p:cNvPr id="3" name="Content Placeholder 2">
            <a:extLst>
              <a:ext uri="{FF2B5EF4-FFF2-40B4-BE49-F238E27FC236}">
                <a16:creationId xmlns:a16="http://schemas.microsoft.com/office/drawing/2014/main" id="{62151473-0B60-425C-9A06-4D9FACE4E670}"/>
              </a:ext>
            </a:extLst>
          </p:cNvPr>
          <p:cNvSpPr>
            <a:spLocks noGrp="1"/>
          </p:cNvSpPr>
          <p:nvPr>
            <p:ph idx="1"/>
          </p:nvPr>
        </p:nvSpPr>
        <p:spPr/>
        <p:txBody>
          <a:bodyPr>
            <a:normAutofit fontScale="92500" lnSpcReduction="20000"/>
          </a:bodyPr>
          <a:lstStyle/>
          <a:p>
            <a:r>
              <a:rPr lang="en-US" dirty="0"/>
              <a:t>The year 2000 was a Jubilee year established by Pope Saint John Paul II.  It was a year filled with prayer and celebration.</a:t>
            </a:r>
          </a:p>
          <a:p>
            <a:r>
              <a:rPr lang="en-US" dirty="0"/>
              <a:t>Bishop Cummins issued a formal apology to all who had suffered abuse at the hands of the Church</a:t>
            </a:r>
          </a:p>
          <a:p>
            <a:r>
              <a:rPr lang="en-US" dirty="0"/>
              <a:t>Diocese sponsored the traveling Pilgrim Image of Our Lady of Guadalupe.</a:t>
            </a:r>
          </a:p>
          <a:p>
            <a:r>
              <a:rPr lang="en-US" dirty="0"/>
              <a:t>On November 11, 2000 the Diocese celebrated the Jubilee year with a Eucharistic Liturgy at the Oakland Coliseum Arena.</a:t>
            </a:r>
          </a:p>
          <a:p>
            <a:r>
              <a:rPr lang="en-US" dirty="0"/>
              <a:t>Bishop Cummins commissioned a study to explore the possibility of building a new cathedral, which was to be called “The Cathedral of Christ the Light”.  [Ground was broken on May 21, 2005, and Christ the Light was consecrated and dedicated by Bishop Allen Henry Vigneron on September 25, 2008]</a:t>
            </a:r>
          </a:p>
          <a:p>
            <a:endParaRPr lang="en-US" dirty="0"/>
          </a:p>
        </p:txBody>
      </p:sp>
    </p:spTree>
    <p:extLst>
      <p:ext uri="{BB962C8B-B14F-4D97-AF65-F5344CB8AC3E}">
        <p14:creationId xmlns:p14="http://schemas.microsoft.com/office/powerpoint/2010/main" val="292075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C8EC-4511-48DD-B7AC-FCE5770C166D}"/>
              </a:ext>
            </a:extLst>
          </p:cNvPr>
          <p:cNvSpPr>
            <a:spLocks noGrp="1"/>
          </p:cNvSpPr>
          <p:nvPr>
            <p:ph type="title"/>
          </p:nvPr>
        </p:nvSpPr>
        <p:spPr/>
        <p:txBody>
          <a:bodyPr/>
          <a:lstStyle/>
          <a:p>
            <a:r>
              <a:rPr lang="en-US" dirty="0"/>
              <a:t>Pilgrim Virgin</a:t>
            </a:r>
          </a:p>
        </p:txBody>
      </p:sp>
      <p:pic>
        <p:nvPicPr>
          <p:cNvPr id="4" name="Content Placeholder 3">
            <a:extLst>
              <a:ext uri="{FF2B5EF4-FFF2-40B4-BE49-F238E27FC236}">
                <a16:creationId xmlns:a16="http://schemas.microsoft.com/office/drawing/2014/main" id="{69393289-72FA-4B3C-97FD-539FDBA787E3}"/>
              </a:ext>
            </a:extLst>
          </p:cNvPr>
          <p:cNvPicPr>
            <a:picLocks noGrp="1"/>
          </p:cNvPicPr>
          <p:nvPr>
            <p:ph idx="1"/>
          </p:nvPr>
        </p:nvPicPr>
        <p:blipFill>
          <a:blip r:embed="rId3"/>
          <a:stretch>
            <a:fillRect/>
          </a:stretch>
        </p:blipFill>
        <p:spPr>
          <a:xfrm>
            <a:off x="838199" y="1936539"/>
            <a:ext cx="4694499" cy="3897102"/>
          </a:xfrm>
          <a:prstGeom prst="rect">
            <a:avLst/>
          </a:prstGeom>
        </p:spPr>
      </p:pic>
      <p:pic>
        <p:nvPicPr>
          <p:cNvPr id="5" name="Picture 4">
            <a:extLst>
              <a:ext uri="{FF2B5EF4-FFF2-40B4-BE49-F238E27FC236}">
                <a16:creationId xmlns:a16="http://schemas.microsoft.com/office/drawing/2014/main" id="{2C19BEE4-3955-4EA8-AA22-F047D24ED587}"/>
              </a:ext>
            </a:extLst>
          </p:cNvPr>
          <p:cNvPicPr>
            <a:picLocks noChangeAspect="1"/>
          </p:cNvPicPr>
          <p:nvPr/>
        </p:nvPicPr>
        <p:blipFill>
          <a:blip r:embed="rId4"/>
          <a:stretch>
            <a:fillRect/>
          </a:stretch>
        </p:blipFill>
        <p:spPr>
          <a:xfrm>
            <a:off x="5724163" y="1936539"/>
            <a:ext cx="4959269" cy="3898536"/>
          </a:xfrm>
          <a:prstGeom prst="rect">
            <a:avLst/>
          </a:prstGeom>
        </p:spPr>
      </p:pic>
    </p:spTree>
    <p:extLst>
      <p:ext uri="{BB962C8B-B14F-4D97-AF65-F5344CB8AC3E}">
        <p14:creationId xmlns:p14="http://schemas.microsoft.com/office/powerpoint/2010/main" val="1617334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C350-1B5F-4531-BE49-0F8B565B5EEF}"/>
              </a:ext>
            </a:extLst>
          </p:cNvPr>
          <p:cNvSpPr>
            <a:spLocks noGrp="1"/>
          </p:cNvSpPr>
          <p:nvPr>
            <p:ph type="title"/>
          </p:nvPr>
        </p:nvSpPr>
        <p:spPr/>
        <p:txBody>
          <a:bodyPr/>
          <a:lstStyle/>
          <a:p>
            <a:r>
              <a:rPr lang="en-US" dirty="0"/>
              <a:t>2000 Jubilee Mass at Oakland </a:t>
            </a:r>
            <a:r>
              <a:rPr lang="en-US" dirty="0" err="1"/>
              <a:t>Coleseum</a:t>
            </a:r>
            <a:endParaRPr lang="en-US" dirty="0"/>
          </a:p>
        </p:txBody>
      </p:sp>
      <p:pic>
        <p:nvPicPr>
          <p:cNvPr id="4" name="Picture 3">
            <a:extLst>
              <a:ext uri="{FF2B5EF4-FFF2-40B4-BE49-F238E27FC236}">
                <a16:creationId xmlns:a16="http://schemas.microsoft.com/office/drawing/2014/main" id="{9BAFDE34-664D-4C7A-9EA9-B50AD8442D63}"/>
              </a:ext>
            </a:extLst>
          </p:cNvPr>
          <p:cNvPicPr/>
          <p:nvPr/>
        </p:nvPicPr>
        <p:blipFill>
          <a:blip r:embed="rId3"/>
          <a:stretch>
            <a:fillRect/>
          </a:stretch>
        </p:blipFill>
        <p:spPr>
          <a:xfrm rot="10800000">
            <a:off x="1319814" y="1319031"/>
            <a:ext cx="8680712" cy="5984594"/>
          </a:xfrm>
          <a:prstGeom prst="rect">
            <a:avLst/>
          </a:prstGeom>
        </p:spPr>
      </p:pic>
    </p:spTree>
    <p:extLst>
      <p:ext uri="{BB962C8B-B14F-4D97-AF65-F5344CB8AC3E}">
        <p14:creationId xmlns:p14="http://schemas.microsoft.com/office/powerpoint/2010/main" val="804806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1DDA-1EE8-4B21-957A-C0246C355E69}"/>
              </a:ext>
            </a:extLst>
          </p:cNvPr>
          <p:cNvSpPr>
            <a:spLocks noGrp="1"/>
          </p:cNvSpPr>
          <p:nvPr>
            <p:ph type="title"/>
          </p:nvPr>
        </p:nvSpPr>
        <p:spPr/>
        <p:txBody>
          <a:bodyPr/>
          <a:lstStyle/>
          <a:p>
            <a:r>
              <a:rPr lang="en-US" dirty="0"/>
              <a:t>Questions, comments, or other interesting interludes</a:t>
            </a:r>
          </a:p>
        </p:txBody>
      </p:sp>
      <p:sp>
        <p:nvSpPr>
          <p:cNvPr id="3" name="Content Placeholder 2">
            <a:extLst>
              <a:ext uri="{FF2B5EF4-FFF2-40B4-BE49-F238E27FC236}">
                <a16:creationId xmlns:a16="http://schemas.microsoft.com/office/drawing/2014/main" id="{913493F9-F753-4963-90E3-1F58B125FCE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14877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8333-0AE7-490E-AE80-BD56BA0B626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77068F0-3408-423D-A257-2B29F0125CC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3218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44C1-9101-4A54-BB0B-72D4B250AFCD}"/>
              </a:ext>
            </a:extLst>
          </p:cNvPr>
          <p:cNvSpPr>
            <a:spLocks noGrp="1"/>
          </p:cNvSpPr>
          <p:nvPr>
            <p:ph type="title"/>
          </p:nvPr>
        </p:nvSpPr>
        <p:spPr>
          <a:xfrm>
            <a:off x="838200" y="365126"/>
            <a:ext cx="10515600" cy="694418"/>
          </a:xfrm>
        </p:spPr>
        <p:txBody>
          <a:bodyPr>
            <a:normAutofit fontScale="90000"/>
          </a:bodyPr>
          <a:lstStyle/>
          <a:p>
            <a:r>
              <a:rPr lang="en-US" dirty="0"/>
              <a:t>Bishops</a:t>
            </a:r>
          </a:p>
        </p:txBody>
      </p:sp>
      <p:sp>
        <p:nvSpPr>
          <p:cNvPr id="3" name="Content Placeholder 2">
            <a:extLst>
              <a:ext uri="{FF2B5EF4-FFF2-40B4-BE49-F238E27FC236}">
                <a16:creationId xmlns:a16="http://schemas.microsoft.com/office/drawing/2014/main" id="{83AAE270-D2DA-43A9-8946-B82E3D215B0E}"/>
              </a:ext>
            </a:extLst>
          </p:cNvPr>
          <p:cNvSpPr>
            <a:spLocks noGrp="1"/>
          </p:cNvSpPr>
          <p:nvPr>
            <p:ph idx="1"/>
          </p:nvPr>
        </p:nvSpPr>
        <p:spPr>
          <a:xfrm>
            <a:off x="344715" y="1059544"/>
            <a:ext cx="10323285" cy="3396342"/>
          </a:xfrm>
        </p:spPr>
        <p:txBody>
          <a:bodyPr>
            <a:normAutofit lnSpcReduction="10000"/>
          </a:bodyPr>
          <a:lstStyle/>
          <a:p>
            <a:r>
              <a:rPr lang="en-US" dirty="0"/>
              <a:t>Bishop Begin (1962-77)</a:t>
            </a:r>
          </a:p>
          <a:p>
            <a:r>
              <a:rPr lang="en-US" dirty="0"/>
              <a:t>East Bay native Bishop John S. Cummins (1977-2003)</a:t>
            </a:r>
          </a:p>
          <a:p>
            <a:r>
              <a:rPr lang="en-US" dirty="0"/>
              <a:t>Bishop Allen H. Vigneron (2003-09)</a:t>
            </a:r>
          </a:p>
          <a:p>
            <a:r>
              <a:rPr lang="en-US" dirty="0"/>
              <a:t>Bishop Salvatore J. Cordileone (2009-2012)</a:t>
            </a:r>
          </a:p>
          <a:p>
            <a:r>
              <a:rPr lang="en-US" dirty="0"/>
              <a:t>the Apostolic Administrator, Archbishop Alexander J. </a:t>
            </a:r>
            <a:r>
              <a:rPr lang="en-US" dirty="0" err="1"/>
              <a:t>Brunett</a:t>
            </a:r>
            <a:r>
              <a:rPr lang="en-US" dirty="0"/>
              <a:t> of Seattle (2012-13)</a:t>
            </a:r>
          </a:p>
          <a:p>
            <a:r>
              <a:rPr lang="en-US" dirty="0"/>
              <a:t>Bishop Michael C. Barber, SJ (2013-present) </a:t>
            </a:r>
          </a:p>
          <a:p>
            <a:endParaRPr lang="en-US" dirty="0"/>
          </a:p>
        </p:txBody>
      </p:sp>
      <p:pic>
        <p:nvPicPr>
          <p:cNvPr id="4" name="Picture 3">
            <a:extLst>
              <a:ext uri="{FF2B5EF4-FFF2-40B4-BE49-F238E27FC236}">
                <a16:creationId xmlns:a16="http://schemas.microsoft.com/office/drawing/2014/main" id="{0E172282-A024-43D4-8AA7-032A93C0B7FB}"/>
              </a:ext>
            </a:extLst>
          </p:cNvPr>
          <p:cNvPicPr/>
          <p:nvPr/>
        </p:nvPicPr>
        <p:blipFill>
          <a:blip r:embed="rId3"/>
          <a:stretch>
            <a:fillRect/>
          </a:stretch>
        </p:blipFill>
        <p:spPr>
          <a:xfrm>
            <a:off x="373744" y="4455886"/>
            <a:ext cx="1476375" cy="1724025"/>
          </a:xfrm>
          <a:prstGeom prst="rect">
            <a:avLst/>
          </a:prstGeom>
        </p:spPr>
      </p:pic>
      <p:pic>
        <p:nvPicPr>
          <p:cNvPr id="5" name="Picture 4">
            <a:extLst>
              <a:ext uri="{FF2B5EF4-FFF2-40B4-BE49-F238E27FC236}">
                <a16:creationId xmlns:a16="http://schemas.microsoft.com/office/drawing/2014/main" id="{B51D9321-EEB2-43F1-AE54-675E6DA0EF62}"/>
              </a:ext>
            </a:extLst>
          </p:cNvPr>
          <p:cNvPicPr>
            <a:picLocks noChangeAspect="1"/>
          </p:cNvPicPr>
          <p:nvPr/>
        </p:nvPicPr>
        <p:blipFill>
          <a:blip r:embed="rId4"/>
          <a:stretch>
            <a:fillRect/>
          </a:stretch>
        </p:blipFill>
        <p:spPr>
          <a:xfrm>
            <a:off x="1879148" y="4388177"/>
            <a:ext cx="1359526" cy="1859441"/>
          </a:xfrm>
          <a:prstGeom prst="rect">
            <a:avLst/>
          </a:prstGeom>
        </p:spPr>
      </p:pic>
      <p:pic>
        <p:nvPicPr>
          <p:cNvPr id="6" name="Picture 5">
            <a:extLst>
              <a:ext uri="{FF2B5EF4-FFF2-40B4-BE49-F238E27FC236}">
                <a16:creationId xmlns:a16="http://schemas.microsoft.com/office/drawing/2014/main" id="{DB306EA7-C912-4807-9C2D-5AE497C843B3}"/>
              </a:ext>
            </a:extLst>
          </p:cNvPr>
          <p:cNvPicPr/>
          <p:nvPr/>
        </p:nvPicPr>
        <p:blipFill>
          <a:blip r:embed="rId5"/>
          <a:stretch>
            <a:fillRect/>
          </a:stretch>
        </p:blipFill>
        <p:spPr>
          <a:xfrm>
            <a:off x="3449132" y="4422547"/>
            <a:ext cx="1323975" cy="1790700"/>
          </a:xfrm>
          <a:prstGeom prst="rect">
            <a:avLst/>
          </a:prstGeom>
        </p:spPr>
      </p:pic>
      <p:pic>
        <p:nvPicPr>
          <p:cNvPr id="7" name="Picture 6">
            <a:extLst>
              <a:ext uri="{FF2B5EF4-FFF2-40B4-BE49-F238E27FC236}">
                <a16:creationId xmlns:a16="http://schemas.microsoft.com/office/drawing/2014/main" id="{E7F9621B-CA21-4116-B256-9220FABE423E}"/>
              </a:ext>
            </a:extLst>
          </p:cNvPr>
          <p:cNvPicPr/>
          <p:nvPr/>
        </p:nvPicPr>
        <p:blipFill>
          <a:blip r:embed="rId6"/>
          <a:stretch>
            <a:fillRect/>
          </a:stretch>
        </p:blipFill>
        <p:spPr>
          <a:xfrm>
            <a:off x="4983565" y="4455886"/>
            <a:ext cx="1381125" cy="1704975"/>
          </a:xfrm>
          <a:prstGeom prst="rect">
            <a:avLst/>
          </a:prstGeom>
        </p:spPr>
      </p:pic>
      <p:pic>
        <p:nvPicPr>
          <p:cNvPr id="8" name="Picture 7">
            <a:extLst>
              <a:ext uri="{FF2B5EF4-FFF2-40B4-BE49-F238E27FC236}">
                <a16:creationId xmlns:a16="http://schemas.microsoft.com/office/drawing/2014/main" id="{C96B9B59-4B5E-47DA-8DA7-5C0F56D3D53A}"/>
              </a:ext>
            </a:extLst>
          </p:cNvPr>
          <p:cNvPicPr/>
          <p:nvPr/>
        </p:nvPicPr>
        <p:blipFill>
          <a:blip r:embed="rId7"/>
          <a:stretch>
            <a:fillRect/>
          </a:stretch>
        </p:blipFill>
        <p:spPr>
          <a:xfrm>
            <a:off x="6575148" y="4388177"/>
            <a:ext cx="1247775" cy="1695450"/>
          </a:xfrm>
          <a:prstGeom prst="rect">
            <a:avLst/>
          </a:prstGeom>
        </p:spPr>
      </p:pic>
      <p:pic>
        <p:nvPicPr>
          <p:cNvPr id="9" name="Picture 8">
            <a:extLst>
              <a:ext uri="{FF2B5EF4-FFF2-40B4-BE49-F238E27FC236}">
                <a16:creationId xmlns:a16="http://schemas.microsoft.com/office/drawing/2014/main" id="{B3362214-A364-401C-B810-5CE31BBBCFB5}"/>
              </a:ext>
            </a:extLst>
          </p:cNvPr>
          <p:cNvPicPr/>
          <p:nvPr/>
        </p:nvPicPr>
        <p:blipFill>
          <a:blip r:embed="rId8"/>
          <a:stretch>
            <a:fillRect/>
          </a:stretch>
        </p:blipFill>
        <p:spPr>
          <a:xfrm>
            <a:off x="8109581" y="4422547"/>
            <a:ext cx="1495425" cy="1685925"/>
          </a:xfrm>
          <a:prstGeom prst="rect">
            <a:avLst/>
          </a:prstGeom>
        </p:spPr>
      </p:pic>
    </p:spTree>
    <p:extLst>
      <p:ext uri="{BB962C8B-B14F-4D97-AF65-F5344CB8AC3E}">
        <p14:creationId xmlns:p14="http://schemas.microsoft.com/office/powerpoint/2010/main" val="229838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26D2-228B-46F8-AEF8-1E58B28046CB}"/>
              </a:ext>
            </a:extLst>
          </p:cNvPr>
          <p:cNvSpPr>
            <a:spLocks noGrp="1"/>
          </p:cNvSpPr>
          <p:nvPr>
            <p:ph type="title"/>
          </p:nvPr>
        </p:nvSpPr>
        <p:spPr>
          <a:xfrm>
            <a:off x="838200" y="365126"/>
            <a:ext cx="10515600" cy="796018"/>
          </a:xfrm>
        </p:spPr>
        <p:txBody>
          <a:bodyPr>
            <a:normAutofit fontScale="90000"/>
          </a:bodyPr>
          <a:lstStyle/>
          <a:p>
            <a:br>
              <a:rPr lang="en-US" dirty="0"/>
            </a:br>
            <a:r>
              <a:rPr lang="en-US" dirty="0"/>
              <a:t>Cathedrals</a:t>
            </a:r>
          </a:p>
        </p:txBody>
      </p:sp>
      <p:sp>
        <p:nvSpPr>
          <p:cNvPr id="3" name="Content Placeholder 2">
            <a:extLst>
              <a:ext uri="{FF2B5EF4-FFF2-40B4-BE49-F238E27FC236}">
                <a16:creationId xmlns:a16="http://schemas.microsoft.com/office/drawing/2014/main" id="{A9E50F82-9BE8-42A4-8CEE-FD66F35A42DE}"/>
              </a:ext>
            </a:extLst>
          </p:cNvPr>
          <p:cNvSpPr>
            <a:spLocks noGrp="1"/>
          </p:cNvSpPr>
          <p:nvPr>
            <p:ph idx="1"/>
          </p:nvPr>
        </p:nvSpPr>
        <p:spPr>
          <a:xfrm>
            <a:off x="838200" y="1345747"/>
            <a:ext cx="10515600" cy="1091746"/>
          </a:xfrm>
        </p:spPr>
        <p:txBody>
          <a:bodyPr/>
          <a:lstStyle/>
          <a:p>
            <a:r>
              <a:rPr lang="en-US" dirty="0"/>
              <a:t>St Francis de Sales  (1962 to 1989)</a:t>
            </a:r>
          </a:p>
          <a:p>
            <a:r>
              <a:rPr lang="en-US" dirty="0"/>
              <a:t>Christ the Light (2008 to present)</a:t>
            </a:r>
          </a:p>
        </p:txBody>
      </p:sp>
      <p:pic>
        <p:nvPicPr>
          <p:cNvPr id="4" name="Picture 3">
            <a:extLst>
              <a:ext uri="{FF2B5EF4-FFF2-40B4-BE49-F238E27FC236}">
                <a16:creationId xmlns:a16="http://schemas.microsoft.com/office/drawing/2014/main" id="{D3126B08-49EB-4ECF-BAE2-BC85660D1C7E}"/>
              </a:ext>
            </a:extLst>
          </p:cNvPr>
          <p:cNvPicPr/>
          <p:nvPr/>
        </p:nvPicPr>
        <p:blipFill>
          <a:blip r:embed="rId3"/>
          <a:stretch>
            <a:fillRect/>
          </a:stretch>
        </p:blipFill>
        <p:spPr>
          <a:xfrm>
            <a:off x="7271657" y="3091542"/>
            <a:ext cx="3265714" cy="3607254"/>
          </a:xfrm>
          <a:prstGeom prst="rect">
            <a:avLst/>
          </a:prstGeom>
        </p:spPr>
      </p:pic>
      <p:pic>
        <p:nvPicPr>
          <p:cNvPr id="5" name="Picture 4">
            <a:extLst>
              <a:ext uri="{FF2B5EF4-FFF2-40B4-BE49-F238E27FC236}">
                <a16:creationId xmlns:a16="http://schemas.microsoft.com/office/drawing/2014/main" id="{7646DD8D-6C0B-4BB1-BCCE-2DF7E077E96D}"/>
              </a:ext>
            </a:extLst>
          </p:cNvPr>
          <p:cNvPicPr/>
          <p:nvPr/>
        </p:nvPicPr>
        <p:blipFill>
          <a:blip r:embed="rId4"/>
          <a:stretch>
            <a:fillRect/>
          </a:stretch>
        </p:blipFill>
        <p:spPr>
          <a:xfrm>
            <a:off x="2234294" y="2622096"/>
            <a:ext cx="2686050" cy="4076700"/>
          </a:xfrm>
          <a:prstGeom prst="rect">
            <a:avLst/>
          </a:prstGeom>
        </p:spPr>
      </p:pic>
    </p:spTree>
    <p:extLst>
      <p:ext uri="{BB962C8B-B14F-4D97-AF65-F5344CB8AC3E}">
        <p14:creationId xmlns:p14="http://schemas.microsoft.com/office/powerpoint/2010/main" val="377947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B600-54B8-4380-B3A8-C46AF875331B}"/>
              </a:ext>
            </a:extLst>
          </p:cNvPr>
          <p:cNvSpPr>
            <a:spLocks noGrp="1"/>
          </p:cNvSpPr>
          <p:nvPr>
            <p:ph type="title"/>
          </p:nvPr>
        </p:nvSpPr>
        <p:spPr>
          <a:xfrm>
            <a:off x="838200" y="365126"/>
            <a:ext cx="10515600" cy="708932"/>
          </a:xfrm>
        </p:spPr>
        <p:txBody>
          <a:bodyPr/>
          <a:lstStyle/>
          <a:p>
            <a:r>
              <a:rPr lang="en-US" dirty="0"/>
              <a:t>Oakland Locations</a:t>
            </a:r>
          </a:p>
        </p:txBody>
      </p:sp>
      <p:pic>
        <p:nvPicPr>
          <p:cNvPr id="4" name="Picture 3">
            <a:extLst>
              <a:ext uri="{FF2B5EF4-FFF2-40B4-BE49-F238E27FC236}">
                <a16:creationId xmlns:a16="http://schemas.microsoft.com/office/drawing/2014/main" id="{DEE9BACD-8A43-4C00-AD4F-F1946DAB2414}"/>
              </a:ext>
            </a:extLst>
          </p:cNvPr>
          <p:cNvPicPr/>
          <p:nvPr/>
        </p:nvPicPr>
        <p:blipFill>
          <a:blip r:embed="rId3"/>
          <a:stretch>
            <a:fillRect/>
          </a:stretch>
        </p:blipFill>
        <p:spPr>
          <a:xfrm>
            <a:off x="1092199" y="1213302"/>
            <a:ext cx="8124371" cy="5279571"/>
          </a:xfrm>
          <a:prstGeom prst="rect">
            <a:avLst/>
          </a:prstGeom>
        </p:spPr>
      </p:pic>
    </p:spTree>
    <p:extLst>
      <p:ext uri="{BB962C8B-B14F-4D97-AF65-F5344CB8AC3E}">
        <p14:creationId xmlns:p14="http://schemas.microsoft.com/office/powerpoint/2010/main" val="282852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9231-3564-4A8E-B2E5-83BAFB570098}"/>
              </a:ext>
            </a:extLst>
          </p:cNvPr>
          <p:cNvSpPr>
            <a:spLocks noGrp="1"/>
          </p:cNvSpPr>
          <p:nvPr>
            <p:ph type="title"/>
          </p:nvPr>
        </p:nvSpPr>
        <p:spPr/>
        <p:txBody>
          <a:bodyPr/>
          <a:lstStyle/>
          <a:p>
            <a:r>
              <a:rPr lang="en-US" dirty="0"/>
              <a:t>First Mass in Oakland</a:t>
            </a:r>
          </a:p>
        </p:txBody>
      </p:sp>
      <p:pic>
        <p:nvPicPr>
          <p:cNvPr id="4" name="Picture 3">
            <a:extLst>
              <a:ext uri="{FF2B5EF4-FFF2-40B4-BE49-F238E27FC236}">
                <a16:creationId xmlns:a16="http://schemas.microsoft.com/office/drawing/2014/main" id="{65E38AAB-504E-4B13-A1ED-EABC31C1BDFE}"/>
              </a:ext>
            </a:extLst>
          </p:cNvPr>
          <p:cNvPicPr>
            <a:picLocks noChangeAspect="1"/>
          </p:cNvPicPr>
          <p:nvPr/>
        </p:nvPicPr>
        <p:blipFill>
          <a:blip r:embed="rId3"/>
          <a:stretch>
            <a:fillRect/>
          </a:stretch>
        </p:blipFill>
        <p:spPr>
          <a:xfrm>
            <a:off x="225080" y="1967968"/>
            <a:ext cx="5773826" cy="3930579"/>
          </a:xfrm>
          <a:prstGeom prst="rect">
            <a:avLst/>
          </a:prstGeom>
        </p:spPr>
      </p:pic>
      <p:pic>
        <p:nvPicPr>
          <p:cNvPr id="5" name="Picture 4">
            <a:extLst>
              <a:ext uri="{FF2B5EF4-FFF2-40B4-BE49-F238E27FC236}">
                <a16:creationId xmlns:a16="http://schemas.microsoft.com/office/drawing/2014/main" id="{470D410A-DA1A-482E-976C-483D8434CFCF}"/>
              </a:ext>
            </a:extLst>
          </p:cNvPr>
          <p:cNvPicPr>
            <a:picLocks noChangeAspect="1"/>
          </p:cNvPicPr>
          <p:nvPr/>
        </p:nvPicPr>
        <p:blipFill>
          <a:blip r:embed="rId4"/>
          <a:stretch>
            <a:fillRect/>
          </a:stretch>
        </p:blipFill>
        <p:spPr>
          <a:xfrm>
            <a:off x="6299559" y="2023750"/>
            <a:ext cx="5667361" cy="3797462"/>
          </a:xfrm>
          <a:prstGeom prst="rect">
            <a:avLst/>
          </a:prstGeom>
        </p:spPr>
      </p:pic>
    </p:spTree>
    <p:extLst>
      <p:ext uri="{BB962C8B-B14F-4D97-AF65-F5344CB8AC3E}">
        <p14:creationId xmlns:p14="http://schemas.microsoft.com/office/powerpoint/2010/main" val="343319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4BCA-1817-4364-9922-99C514DE0477}"/>
              </a:ext>
            </a:extLst>
          </p:cNvPr>
          <p:cNvSpPr>
            <a:spLocks noGrp="1"/>
          </p:cNvSpPr>
          <p:nvPr>
            <p:ph type="title"/>
          </p:nvPr>
        </p:nvSpPr>
        <p:spPr/>
        <p:txBody>
          <a:bodyPr/>
          <a:lstStyle/>
          <a:p>
            <a:r>
              <a:rPr lang="en-US" dirty="0"/>
              <a:t>Pastors at St Joe’s</a:t>
            </a:r>
            <a:br>
              <a:rPr lang="en-US" dirty="0"/>
            </a:br>
            <a:endParaRPr lang="en-US" dirty="0"/>
          </a:p>
        </p:txBody>
      </p:sp>
      <p:sp>
        <p:nvSpPr>
          <p:cNvPr id="3" name="Content Placeholder 2">
            <a:extLst>
              <a:ext uri="{FF2B5EF4-FFF2-40B4-BE49-F238E27FC236}">
                <a16:creationId xmlns:a16="http://schemas.microsoft.com/office/drawing/2014/main" id="{6A1E4554-7758-4731-9999-270A54D71127}"/>
              </a:ext>
            </a:extLst>
          </p:cNvPr>
          <p:cNvSpPr>
            <a:spLocks noGrp="1"/>
          </p:cNvSpPr>
          <p:nvPr>
            <p:ph idx="1"/>
          </p:nvPr>
        </p:nvSpPr>
        <p:spPr/>
        <p:txBody>
          <a:bodyPr/>
          <a:lstStyle/>
          <a:p>
            <a:r>
              <a:rPr lang="en-US" dirty="0"/>
              <a:t>Fr </a:t>
            </a:r>
            <a:r>
              <a:rPr lang="en-US" dirty="0" err="1"/>
              <a:t>O’Niel</a:t>
            </a:r>
            <a:endParaRPr lang="en-US" dirty="0"/>
          </a:p>
          <a:p>
            <a:r>
              <a:rPr lang="en-US" dirty="0"/>
              <a:t>Fr Williams</a:t>
            </a:r>
          </a:p>
          <a:p>
            <a:r>
              <a:rPr lang="en-US" dirty="0"/>
              <a:t>Fr William </a:t>
            </a:r>
            <a:r>
              <a:rPr lang="en-US" dirty="0" err="1"/>
              <a:t>Abeloe</a:t>
            </a:r>
            <a:endParaRPr lang="en-US" dirty="0"/>
          </a:p>
          <a:p>
            <a:r>
              <a:rPr lang="en-US" dirty="0"/>
              <a:t>Fr Norkett</a:t>
            </a:r>
          </a:p>
          <a:p>
            <a:r>
              <a:rPr lang="en-US" dirty="0"/>
              <a:t>Fr </a:t>
            </a:r>
            <a:r>
              <a:rPr lang="en-US" dirty="0" err="1"/>
              <a:t>Simas</a:t>
            </a:r>
            <a:endParaRPr lang="en-US" dirty="0"/>
          </a:p>
          <a:p>
            <a:endParaRPr lang="en-US" dirty="0"/>
          </a:p>
        </p:txBody>
      </p:sp>
      <p:pic>
        <p:nvPicPr>
          <p:cNvPr id="4" name="Picture 3">
            <a:extLst>
              <a:ext uri="{FF2B5EF4-FFF2-40B4-BE49-F238E27FC236}">
                <a16:creationId xmlns:a16="http://schemas.microsoft.com/office/drawing/2014/main" id="{0FCD06F7-E70E-4368-ABB7-CF805DFB9B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49024" y="1690687"/>
            <a:ext cx="4367654" cy="4802187"/>
          </a:xfrm>
          <a:prstGeom prst="rect">
            <a:avLst/>
          </a:prstGeom>
          <a:noFill/>
          <a:ln>
            <a:noFill/>
          </a:ln>
        </p:spPr>
      </p:pic>
    </p:spTree>
    <p:extLst>
      <p:ext uri="{BB962C8B-B14F-4D97-AF65-F5344CB8AC3E}">
        <p14:creationId xmlns:p14="http://schemas.microsoft.com/office/powerpoint/2010/main" val="4008289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3544</Words>
  <Application>Microsoft Office PowerPoint</Application>
  <PresentationFormat>Widescreen</PresentationFormat>
  <Paragraphs>251</Paragraphs>
  <Slides>45</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St Joseph’s Men’s Club general meeting presentation 5/5/20 via Zoom.  History of the Diocese of Oakland by Dennis  Dubro</vt:lpstr>
      <vt:lpstr>History of the Diocese of Oakland up to its 40th anniversary in 2002</vt:lpstr>
      <vt:lpstr>Early joke – they named the freeway after him</vt:lpstr>
      <vt:lpstr>Mission San Jose: where it all began</vt:lpstr>
      <vt:lpstr>Bishops</vt:lpstr>
      <vt:lpstr> Cathedrals</vt:lpstr>
      <vt:lpstr>Oakland Locations</vt:lpstr>
      <vt:lpstr>First Mass in Oakland</vt:lpstr>
      <vt:lpstr>Pastors at St Joe’s </vt:lpstr>
      <vt:lpstr>Other St Joseph’s Parishes </vt:lpstr>
      <vt:lpstr>Moved</vt:lpstr>
      <vt:lpstr>Just for entertainment, are there any familiar people in this picture?</vt:lpstr>
      <vt:lpstr>Alta and Baja California</vt:lpstr>
      <vt:lpstr>Alta California</vt:lpstr>
      <vt:lpstr>Need for clergy in Archdiocese of SF</vt:lpstr>
      <vt:lpstr>Dominicans</vt:lpstr>
      <vt:lpstr>Sisters of the Holy Names</vt:lpstr>
      <vt:lpstr>Christian Brothers</vt:lpstr>
      <vt:lpstr>Sisters of Mercy</vt:lpstr>
      <vt:lpstr>Sisters of the Presentation</vt:lpstr>
      <vt:lpstr>Sisters of Notre Dame de Namur</vt:lpstr>
      <vt:lpstr>Sisters of St Joseph of Carondelet</vt:lpstr>
      <vt:lpstr>Mission San Jose Dominicans</vt:lpstr>
      <vt:lpstr>St Mary of the Palms School For Girls</vt:lpstr>
      <vt:lpstr>Placement Map</vt:lpstr>
      <vt:lpstr>Current approach to the old school and orphanage</vt:lpstr>
      <vt:lpstr>Classic Dominican Sisters</vt:lpstr>
      <vt:lpstr>Sisters of Providence</vt:lpstr>
      <vt:lpstr>Paulists and Newman Club – UC Berkeley</vt:lpstr>
      <vt:lpstr>Sisters of the Holy Family</vt:lpstr>
      <vt:lpstr>The Redemptorists</vt:lpstr>
      <vt:lpstr>We are an immigrant church</vt:lpstr>
      <vt:lpstr>Societies</vt:lpstr>
      <vt:lpstr>Changes brought by WWII</vt:lpstr>
      <vt:lpstr>The Diocese of Oakland was born</vt:lpstr>
      <vt:lpstr>Turmoil: the thirst for social justice</vt:lpstr>
      <vt:lpstr>The beginning of the end (of the foundation)</vt:lpstr>
      <vt:lpstr>The era of John Cummins</vt:lpstr>
      <vt:lpstr>The era of John Cummins 2</vt:lpstr>
      <vt:lpstr>One Faith, Many Cultures</vt:lpstr>
      <vt:lpstr>JUBILEE 2000 AND BEYOND</vt:lpstr>
      <vt:lpstr>Pilgrim Virgin</vt:lpstr>
      <vt:lpstr>2000 Jubilee Mass at Oakland Coleseum</vt:lpstr>
      <vt:lpstr>Questions, comments, or other interesting interludes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DWD</dc:creator>
  <cp:lastModifiedBy>DWD</cp:lastModifiedBy>
  <cp:revision>22</cp:revision>
  <cp:lastPrinted>2020-05-05T22:23:32Z</cp:lastPrinted>
  <dcterms:created xsi:type="dcterms:W3CDTF">2020-05-05T12:12:24Z</dcterms:created>
  <dcterms:modified xsi:type="dcterms:W3CDTF">2020-05-05T22:29:28Z</dcterms:modified>
</cp:coreProperties>
</file>